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95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5" r:id="rId11"/>
    <p:sldId id="396" r:id="rId12"/>
  </p:sldIdLst>
  <p:sldSz cx="12192000" cy="6858000"/>
  <p:notesSz cx="6799263" cy="9929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Q" initials="A" lastIdx="2" clrIdx="0">
    <p:extLst>
      <p:ext uri="{19B8F6BF-5375-455C-9EA6-DF929625EA0E}">
        <p15:presenceInfo xmlns:p15="http://schemas.microsoft.com/office/powerpoint/2012/main" userId="ALQ" providerId="None"/>
      </p:ext>
    </p:extLst>
  </p:cmAuthor>
  <p:cmAuthor id="2" name="EABN" initials="E" lastIdx="0" clrIdx="1">
    <p:extLst>
      <p:ext uri="{19B8F6BF-5375-455C-9EA6-DF929625EA0E}">
        <p15:presenceInfo xmlns:p15="http://schemas.microsoft.com/office/powerpoint/2012/main" userId="EAB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AC"/>
    <a:srgbClr val="FF9900"/>
    <a:srgbClr val="009999"/>
    <a:srgbClr val="2A55D8"/>
    <a:srgbClr val="FF6600"/>
    <a:srgbClr val="0099CC"/>
    <a:srgbClr val="CC3300"/>
    <a:srgbClr val="00CCFF"/>
    <a:srgbClr val="66CCFF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71" autoAdjust="0"/>
    <p:restoredTop sz="84076" autoAdjust="0"/>
  </p:normalViewPr>
  <p:slideViewPr>
    <p:cSldViewPr snapToGrid="0">
      <p:cViewPr varScale="1">
        <p:scale>
          <a:sx n="96" d="100"/>
          <a:sy n="96" d="100"/>
        </p:scale>
        <p:origin x="68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768"/>
    </p:cViewPr>
  </p:outlineViewPr>
  <p:notesTextViewPr>
    <p:cViewPr>
      <p:scale>
        <a:sx n="50" d="100"/>
        <a:sy n="5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245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1"/>
            <a:ext cx="2946400" cy="498475"/>
          </a:xfrm>
          <a:prstGeom prst="rect">
            <a:avLst/>
          </a:prstGeom>
        </p:spPr>
        <p:txBody>
          <a:bodyPr vert="horz" lIns="91336" tIns="45666" rIns="91336" bIns="45666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1275" y="11"/>
            <a:ext cx="2946400" cy="498475"/>
          </a:xfrm>
          <a:prstGeom prst="rect">
            <a:avLst/>
          </a:prstGeom>
        </p:spPr>
        <p:txBody>
          <a:bodyPr vert="horz" lIns="91336" tIns="45666" rIns="91336" bIns="45666" rtlCol="0"/>
          <a:lstStyle>
            <a:lvl1pPr algn="r">
              <a:defRPr sz="1200"/>
            </a:lvl1pPr>
          </a:lstStyle>
          <a:p>
            <a:fld id="{685A1D22-F200-41F8-A9FF-3E9D9C7D7A2C}" type="datetimeFigureOut">
              <a:rPr lang="fr-FR" smtClean="0"/>
              <a:pPr/>
              <a:t>06/10/2023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1351"/>
            <a:ext cx="2946400" cy="498475"/>
          </a:xfrm>
          <a:prstGeom prst="rect">
            <a:avLst/>
          </a:prstGeom>
        </p:spPr>
        <p:txBody>
          <a:bodyPr vert="horz" lIns="91336" tIns="45666" rIns="91336" bIns="45666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1275" y="9431351"/>
            <a:ext cx="2946400" cy="498475"/>
          </a:xfrm>
          <a:prstGeom prst="rect">
            <a:avLst/>
          </a:prstGeom>
        </p:spPr>
        <p:txBody>
          <a:bodyPr vert="horz" lIns="91336" tIns="45666" rIns="91336" bIns="45666" rtlCol="0" anchor="b"/>
          <a:lstStyle>
            <a:lvl1pPr algn="r">
              <a:defRPr sz="1200"/>
            </a:lvl1pPr>
          </a:lstStyle>
          <a:p>
            <a:fld id="{875E6DC0-1E5B-4F1A-AAE2-15EDC6DAD9FB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2584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5" y="12"/>
            <a:ext cx="2946348" cy="498215"/>
          </a:xfrm>
          <a:prstGeom prst="rect">
            <a:avLst/>
          </a:prstGeom>
        </p:spPr>
        <p:txBody>
          <a:bodyPr vert="horz" lIns="91336" tIns="45666" rIns="91336" bIns="45666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1347" y="12"/>
            <a:ext cx="2946348" cy="498215"/>
          </a:xfrm>
          <a:prstGeom prst="rect">
            <a:avLst/>
          </a:prstGeom>
        </p:spPr>
        <p:txBody>
          <a:bodyPr vert="horz" lIns="91336" tIns="45666" rIns="91336" bIns="45666" rtlCol="0"/>
          <a:lstStyle>
            <a:lvl1pPr algn="r">
              <a:defRPr sz="1200"/>
            </a:lvl1pPr>
          </a:lstStyle>
          <a:p>
            <a:fld id="{CC735141-DF59-4751-A453-D2162861CA66}" type="datetimeFigureOut">
              <a:rPr lang="fr-FR" smtClean="0"/>
              <a:pPr/>
              <a:t>06/10/2023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7887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6" tIns="45666" rIns="91336" bIns="45666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927" y="4778728"/>
            <a:ext cx="5439410" cy="3909864"/>
          </a:xfrm>
          <a:prstGeom prst="rect">
            <a:avLst/>
          </a:prstGeom>
        </p:spPr>
        <p:txBody>
          <a:bodyPr vert="horz" lIns="91336" tIns="45666" rIns="91336" bIns="45666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5" y="9431600"/>
            <a:ext cx="2946348" cy="498214"/>
          </a:xfrm>
          <a:prstGeom prst="rect">
            <a:avLst/>
          </a:prstGeom>
        </p:spPr>
        <p:txBody>
          <a:bodyPr vert="horz" lIns="91336" tIns="45666" rIns="91336" bIns="45666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1347" y="9431600"/>
            <a:ext cx="2946348" cy="498214"/>
          </a:xfrm>
          <a:prstGeom prst="rect">
            <a:avLst/>
          </a:prstGeom>
        </p:spPr>
        <p:txBody>
          <a:bodyPr vert="horz" lIns="91336" tIns="45666" rIns="91336" bIns="45666" rtlCol="0" anchor="b"/>
          <a:lstStyle>
            <a:lvl1pPr algn="r">
              <a:defRPr sz="1200"/>
            </a:lvl1pPr>
          </a:lstStyle>
          <a:p>
            <a:fld id="{A1B04ADB-EF7D-45C3-99B8-37F2DE07AF6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7886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B04ADB-EF7D-45C3-99B8-37F2DE07AF6C}" type="slidenum">
              <a:rPr lang="fr-FR" smtClean="0"/>
              <a:pPr/>
              <a:t>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511119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98" y="5602497"/>
            <a:ext cx="863600" cy="91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1869" y="0"/>
            <a:ext cx="1758745" cy="6858000"/>
          </a:xfrm>
          <a:prstGeom prst="rect">
            <a:avLst/>
          </a:prstGeom>
        </p:spPr>
      </p:pic>
      <p:pic>
        <p:nvPicPr>
          <p:cNvPr id="2" name="Imag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666" y="6287106"/>
            <a:ext cx="456406" cy="456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247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CEEE7-E2AC-42B5-BFAA-EBB7CFC28A9F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77983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56016" y="0"/>
            <a:ext cx="1083644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713" y="0"/>
            <a:ext cx="1758745" cy="6858000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1355558" y="1313998"/>
            <a:ext cx="8706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b="1" dirty="0">
                <a:solidFill>
                  <a:srgbClr val="115793"/>
                </a:solidFill>
                <a:latin typeface="Trebuchet MS" panose="020B0603020202020204" pitchFamily="34" charset="0"/>
                <a:ea typeface="Yu Gothic Light" panose="020B0300000000000000" pitchFamily="34" charset="-128"/>
              </a:rPr>
              <a:t>UNE MAÎTRİSE DU FONCİER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8596B35-EF9B-4C45-A304-8CE0665DB3C0}"/>
              </a:ext>
            </a:extLst>
          </p:cNvPr>
          <p:cNvSpPr txBox="1"/>
          <p:nvPr/>
        </p:nvSpPr>
        <p:spPr>
          <a:xfrm>
            <a:off x="950306" y="2627996"/>
            <a:ext cx="87061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b="1" dirty="0">
                <a:solidFill>
                  <a:srgbClr val="115793"/>
                </a:solidFill>
                <a:latin typeface="Trebuchet MS" panose="020B0603020202020204" pitchFamily="34" charset="0"/>
                <a:ea typeface="Yu Gothic Light" panose="020B0300000000000000" pitchFamily="34" charset="-128"/>
              </a:rPr>
              <a:t>POUR UN PROJET RÉUSSİ</a:t>
            </a:r>
            <a:endParaRPr lang="fr-FR" sz="4000" b="1" dirty="0">
              <a:solidFill>
                <a:srgbClr val="115793"/>
              </a:solidFill>
              <a:latin typeface="Trebuchet MS" panose="020B0603020202020204" pitchFamily="34" charset="0"/>
              <a:ea typeface="Yu Gothic Light" panose="020B03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9836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16836" y="6165273"/>
            <a:ext cx="471055" cy="692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7261878A-048C-48F5-A9EE-07FCCA89881E}"/>
              </a:ext>
            </a:extLst>
          </p:cNvPr>
          <p:cNvSpPr txBox="1">
            <a:spLocks/>
          </p:cNvSpPr>
          <p:nvPr/>
        </p:nvSpPr>
        <p:spPr>
          <a:xfrm>
            <a:off x="336884" y="711993"/>
            <a:ext cx="9462437" cy="59530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solidFill>
                  <a:schemeClr val="accent2"/>
                </a:solidFill>
                <a:latin typeface="Trebuchet MS" panose="020B0603020202020204" pitchFamily="34" charset="0"/>
              </a:rPr>
              <a:t>Camping municipal de Quiberville</a:t>
            </a:r>
            <a:endParaRPr lang="fr-FR" sz="2400" dirty="0"/>
          </a:p>
        </p:txBody>
      </p:sp>
      <p:sp>
        <p:nvSpPr>
          <p:cNvPr id="7" name="TextShape 2">
            <a:extLst>
              <a:ext uri="{FF2B5EF4-FFF2-40B4-BE49-F238E27FC236}">
                <a16:creationId xmlns:a16="http://schemas.microsoft.com/office/drawing/2014/main" id="{6667491D-873E-4642-ADAE-88D496859A66}"/>
              </a:ext>
            </a:extLst>
          </p:cNvPr>
          <p:cNvSpPr txBox="1"/>
          <p:nvPr/>
        </p:nvSpPr>
        <p:spPr>
          <a:xfrm>
            <a:off x="401744" y="1097692"/>
            <a:ext cx="5178546" cy="4356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fr-FR" b="1" strike="noStrike" spc="-1" dirty="0">
                <a:solidFill>
                  <a:schemeClr val="bg1"/>
                </a:solidFill>
                <a:latin typeface="Trebuchet MS" panose="020B0603020202020204" pitchFamily="34" charset="0"/>
                <a:ea typeface="Microsoft YaHei"/>
              </a:rPr>
              <a:t> </a:t>
            </a:r>
            <a:r>
              <a:rPr lang="fr-FR" b="1" strike="noStrike" spc="-1" dirty="0">
                <a:solidFill>
                  <a:schemeClr val="bg1"/>
                </a:solidFill>
                <a:latin typeface="Trebuchet MS" panose="020B0603020202020204" pitchFamily="34" charset="0"/>
                <a:ea typeface="Microsoft YaHei"/>
                <a:sym typeface="Wingdings" panose="05000000000000000000" pitchFamily="2" charset="2"/>
              </a:rPr>
              <a:t></a:t>
            </a:r>
            <a:r>
              <a:rPr lang="fr-FR" b="1" strike="noStrike" spc="-1" dirty="0">
                <a:solidFill>
                  <a:schemeClr val="bg1"/>
                </a:solidFill>
                <a:latin typeface="Trebuchet MS" panose="020B0603020202020204" pitchFamily="34" charset="0"/>
                <a:ea typeface="Microsoft YaHei"/>
              </a:rPr>
              <a:t> Objectif de renaturation du foncier</a:t>
            </a:r>
            <a:endParaRPr lang="fr-FR" b="1" strike="noStrike" spc="-1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r>
              <a:rPr lang="fr-FR" sz="1600" b="1" strike="noStrike" spc="-1" dirty="0">
                <a:solidFill>
                  <a:schemeClr val="bg1"/>
                </a:solidFill>
                <a:latin typeface="Trebuchet MS" panose="020B0603020202020204" pitchFamily="34" charset="0"/>
                <a:ea typeface="Microsoft YaHei"/>
              </a:rPr>
              <a:t> </a:t>
            </a:r>
            <a:endParaRPr lang="fr-FR" sz="1600" b="1" strike="noStrike" spc="-1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endParaRPr lang="fr-FR" sz="1600" b="1" strike="noStrike" spc="-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F8F8995-BFF4-4EA1-9801-442441C55D33}"/>
              </a:ext>
            </a:extLst>
          </p:cNvPr>
          <p:cNvSpPr txBox="1"/>
          <p:nvPr/>
        </p:nvSpPr>
        <p:spPr>
          <a:xfrm>
            <a:off x="336884" y="184483"/>
            <a:ext cx="8197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</a:rPr>
              <a:t>Actions à venir : travaux de remise en état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8574063B-CDA6-4264-8E48-A772F0B2317E}"/>
              </a:ext>
            </a:extLst>
          </p:cNvPr>
          <p:cNvCxnSpPr>
            <a:cxnSpLocks/>
          </p:cNvCxnSpPr>
          <p:nvPr/>
        </p:nvCxnSpPr>
        <p:spPr>
          <a:xfrm>
            <a:off x="8403771" y="566601"/>
            <a:ext cx="208412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Shape 2">
            <a:extLst>
              <a:ext uri="{FF2B5EF4-FFF2-40B4-BE49-F238E27FC236}">
                <a16:creationId xmlns:a16="http://schemas.microsoft.com/office/drawing/2014/main" id="{04F01960-0B7B-43F1-B988-2133A4A1E710}"/>
              </a:ext>
            </a:extLst>
          </p:cNvPr>
          <p:cNvSpPr txBox="1"/>
          <p:nvPr/>
        </p:nvSpPr>
        <p:spPr>
          <a:xfrm>
            <a:off x="401744" y="1635735"/>
            <a:ext cx="7788099" cy="437760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>
            <a:noAutofit/>
          </a:bodyPr>
          <a:lstStyle/>
          <a:p>
            <a:pPr algn="just"/>
            <a:r>
              <a:rPr lang="fr-FR" sz="1600" b="0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Intégration de l’intervention dans un projet global avec une multitude d’acteurs :</a:t>
            </a:r>
            <a:endParaRPr lang="fr-FR" sz="1600" b="0" strike="noStrike" spc="-1" dirty="0">
              <a:latin typeface="Trebuchet MS" panose="020B0603020202020204" pitchFamily="34" charset="0"/>
            </a:endParaRPr>
          </a:p>
          <a:p>
            <a:pPr algn="just"/>
            <a:endParaRPr lang="fr-FR" sz="1600" b="0" strike="noStrike" spc="-1" dirty="0">
              <a:latin typeface="Trebuchet MS" panose="020B0603020202020204" pitchFamily="34" charset="0"/>
            </a:endParaRPr>
          </a:p>
          <a:p>
            <a:pPr marL="216000" indent="-216000" algn="just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1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Enjeu technique </a:t>
            </a:r>
          </a:p>
          <a:p>
            <a:pPr marL="174625" indent="-174625" algn="just">
              <a:buClr>
                <a:srgbClr val="000000"/>
              </a:buClr>
              <a:buSzPct val="45000"/>
            </a:pPr>
            <a:r>
              <a:rPr lang="fr-FR" sz="1500" b="1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   </a:t>
            </a:r>
            <a:r>
              <a:rPr lang="fr-FR" sz="1500" b="0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(amiante et plomb, réemploi des matériaux du site, caractérisation et gestion des terres issus du  merlon, biodiversité, réseaux...) </a:t>
            </a:r>
            <a:endParaRPr lang="fr-FR" sz="1500" b="0" strike="noStrike" spc="-1" dirty="0">
              <a:latin typeface="Trebuchet MS" panose="020B0603020202020204" pitchFamily="34" charset="0"/>
            </a:endParaRPr>
          </a:p>
          <a:p>
            <a:pPr marL="432000" lvl="2" algn="just">
              <a:spcBef>
                <a:spcPts val="600"/>
              </a:spcBef>
              <a:buClr>
                <a:srgbClr val="000000"/>
              </a:buClr>
              <a:buSzPct val="45000"/>
            </a:pPr>
            <a:r>
              <a:rPr lang="fr-FR" sz="1600" b="0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→ </a:t>
            </a:r>
            <a:r>
              <a:rPr lang="fr-FR" sz="1600" b="0" i="1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Recrutement de prestataires qualifiés (MOE, diagnostiqueurs, BE...)</a:t>
            </a:r>
            <a:endParaRPr lang="fr-FR" sz="1600" b="0" i="1" strike="noStrike" spc="-1" dirty="0">
              <a:latin typeface="Trebuchet MS" panose="020B0603020202020204" pitchFamily="34" charset="0"/>
            </a:endParaRPr>
          </a:p>
          <a:p>
            <a:pPr algn="just">
              <a:buClr>
                <a:srgbClr val="000000"/>
              </a:buClr>
              <a:buSzPct val="45000"/>
            </a:pPr>
            <a:endParaRPr lang="fr-FR" sz="1600" b="0" strike="noStrike" spc="-1" dirty="0">
              <a:latin typeface="Trebuchet MS" panose="020B0603020202020204" pitchFamily="34" charset="0"/>
            </a:endParaRPr>
          </a:p>
          <a:p>
            <a:pPr marL="216000" indent="-216000" algn="just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1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Enjeu de planning </a:t>
            </a:r>
          </a:p>
          <a:p>
            <a:pPr marL="174625" algn="just">
              <a:buClr>
                <a:srgbClr val="000000"/>
              </a:buClr>
              <a:buSzPct val="45000"/>
            </a:pPr>
            <a:r>
              <a:rPr lang="fr-FR" sz="1500" b="0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(planning global de l’opération, occupation du camping limitant les possibilités de réalisation des études préalables, Interventions de différentes Maîtrises d’Ouvrage sur des temporalités différentes,…)</a:t>
            </a:r>
            <a:endParaRPr lang="fr-FR" sz="1500" b="0" strike="noStrike" spc="-1" dirty="0">
              <a:latin typeface="Trebuchet MS" panose="020B0603020202020204" pitchFamily="34" charset="0"/>
            </a:endParaRPr>
          </a:p>
          <a:p>
            <a:pPr marL="432000" lvl="2" algn="just">
              <a:spcBef>
                <a:spcPts val="600"/>
              </a:spcBef>
              <a:buClr>
                <a:srgbClr val="000000"/>
              </a:buClr>
              <a:buSzPct val="45000"/>
            </a:pPr>
            <a:r>
              <a:rPr lang="fr-FR" sz="1600" b="0" i="1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→ Coordination avec l’ensemble des acteurs de l’opération</a:t>
            </a:r>
            <a:endParaRPr lang="fr-FR" sz="1600" b="0" i="1" strike="noStrike" spc="-1" dirty="0">
              <a:latin typeface="Trebuchet MS" panose="020B0603020202020204" pitchFamily="34" charset="0"/>
            </a:endParaRPr>
          </a:p>
          <a:p>
            <a:pPr marL="216000" indent="-216000" algn="just">
              <a:buClr>
                <a:srgbClr val="000000"/>
              </a:buClr>
              <a:buSzPct val="45000"/>
              <a:buFont typeface="Wingdings" charset="2"/>
              <a:buChar char=""/>
            </a:pPr>
            <a:endParaRPr lang="fr-FR" sz="1600" b="0" strike="noStrike" spc="-1" dirty="0">
              <a:latin typeface="Trebuchet MS" panose="020B0603020202020204" pitchFamily="34" charset="0"/>
            </a:endParaRPr>
          </a:p>
          <a:p>
            <a:pPr marL="216000" indent="-216000" algn="just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fr-FR" sz="1600" b="1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Enjeu de périmètre d’intervention </a:t>
            </a:r>
          </a:p>
          <a:p>
            <a:pPr algn="just">
              <a:buClr>
                <a:srgbClr val="000000"/>
              </a:buClr>
              <a:buSzPct val="45000"/>
            </a:pPr>
            <a:r>
              <a:rPr lang="fr-FR" sz="1600" b="1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   </a:t>
            </a:r>
            <a:r>
              <a:rPr lang="fr-FR" sz="1500" b="0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rPr>
              <a:t>(coordination techniques sur les limites de prestation des travaux,...)  </a:t>
            </a:r>
            <a:endParaRPr lang="fr-FR" sz="1500" b="0" strike="noStrike" spc="-1" dirty="0">
              <a:latin typeface="Trebuchet MS" panose="020B0603020202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2DD53CF-F757-47E5-BCDE-FE83E629E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7716" y="769258"/>
            <a:ext cx="1543864" cy="205481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F873955-8BB3-4593-A083-37B3CD851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2089" y="2990115"/>
            <a:ext cx="2227483" cy="166883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897619B-3BEA-4B82-980A-66E43DE432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1495" y="4777633"/>
            <a:ext cx="2020500" cy="15137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2BEC3059-A284-4BE3-AF1F-82D227919C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2798" y="5126422"/>
            <a:ext cx="1848915" cy="138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45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16836" y="6165273"/>
            <a:ext cx="471055" cy="692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7261878A-048C-48F5-A9EE-07FCCA89881E}"/>
              </a:ext>
            </a:extLst>
          </p:cNvPr>
          <p:cNvSpPr txBox="1">
            <a:spLocks/>
          </p:cNvSpPr>
          <p:nvPr/>
        </p:nvSpPr>
        <p:spPr>
          <a:xfrm>
            <a:off x="336883" y="802033"/>
            <a:ext cx="9462437" cy="59530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chemeClr val="accent2"/>
                </a:solidFill>
                <a:latin typeface="Trebuchet MS" panose="020B0603020202020204" pitchFamily="34" charset="0"/>
              </a:rPr>
              <a:t>Bungalows de Sainte-Marguerite-sur-Mer</a:t>
            </a:r>
            <a:endParaRPr lang="fr-FR" sz="2400" dirty="0"/>
          </a:p>
        </p:txBody>
      </p:sp>
      <p:sp>
        <p:nvSpPr>
          <p:cNvPr id="8" name="TextShape 1">
            <a:extLst>
              <a:ext uri="{FF2B5EF4-FFF2-40B4-BE49-F238E27FC236}">
                <a16:creationId xmlns:a16="http://schemas.microsoft.com/office/drawing/2014/main" id="{727A65AC-E3FA-499E-9306-7E60DE28F2F9}"/>
              </a:ext>
            </a:extLst>
          </p:cNvPr>
          <p:cNvSpPr txBox="1"/>
          <p:nvPr/>
        </p:nvSpPr>
        <p:spPr>
          <a:xfrm>
            <a:off x="0" y="2986124"/>
            <a:ext cx="5178546" cy="177984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825750" lvl="1" indent="-28575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75000"/>
              <a:buFont typeface="Arial" panose="020B0604020202020204" pitchFamily="34" charset="0"/>
              <a:buChar char="•"/>
            </a:pPr>
            <a:r>
              <a:rPr lang="fr-FR" sz="1600" b="1" strike="noStrike" spc="-1" dirty="0">
                <a:solidFill>
                  <a:srgbClr val="000000"/>
                </a:solidFill>
                <a:latin typeface="Trebuchet MS" panose="020B0603020202020204" pitchFamily="34" charset="0"/>
              </a:rPr>
              <a:t>Enjeu de planning lié à </a:t>
            </a:r>
            <a:r>
              <a:rPr lang="fr-FR" sz="1600" b="0" strike="noStrike" spc="-1" dirty="0">
                <a:solidFill>
                  <a:srgbClr val="000000"/>
                </a:solidFill>
                <a:latin typeface="Trebuchet MS" panose="020B0603020202020204" pitchFamily="34" charset="0"/>
              </a:rPr>
              <a:t>:</a:t>
            </a:r>
            <a:endParaRPr lang="fr-FR" sz="1600" b="0" strike="noStrike" spc="-1" dirty="0">
              <a:solidFill>
                <a:srgbClr val="000000"/>
              </a:solidFill>
              <a:latin typeface="Trebuchet MS" panose="020B0603020202020204" pitchFamily="34" charset="0"/>
              <a:ea typeface="Microsoft YaHei"/>
            </a:endParaRPr>
          </a:p>
          <a:p>
            <a:pPr marL="1074738" lvl="2" indent="-261938">
              <a:spcBef>
                <a:spcPts val="850"/>
              </a:spcBef>
              <a:buClr>
                <a:srgbClr val="000000"/>
              </a:buClr>
              <a:buSzPct val="45000"/>
            </a:pPr>
            <a:r>
              <a:rPr lang="fr-FR" sz="1600" spc="-1" dirty="0">
                <a:solidFill>
                  <a:srgbClr val="000000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</a:t>
            </a:r>
            <a:r>
              <a:rPr lang="fr-FR" sz="1600" b="0" strike="noStrike" spc="-1" dirty="0">
                <a:solidFill>
                  <a:srgbClr val="000000"/>
                </a:solidFill>
                <a:latin typeface="Trebuchet MS" panose="020B0603020202020204" pitchFamily="34" charset="0"/>
              </a:rPr>
              <a:t> l’avancement des négociations et des acquisitions.</a:t>
            </a:r>
          </a:p>
          <a:p>
            <a:pPr marL="1074738" lvl="2" indent="-261938">
              <a:spcBef>
                <a:spcPts val="850"/>
              </a:spcBef>
              <a:buClr>
                <a:srgbClr val="000000"/>
              </a:buClr>
              <a:buSzPct val="45000"/>
            </a:pPr>
            <a:r>
              <a:rPr lang="fr-FR" sz="1600" b="0" strike="noStrike" spc="-1" dirty="0">
                <a:solidFill>
                  <a:srgbClr val="000000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</a:t>
            </a:r>
            <a:r>
              <a:rPr lang="fr-FR" sz="1600" b="0" strike="noStrike" spc="-1" dirty="0">
                <a:solidFill>
                  <a:srgbClr val="000000"/>
                </a:solidFill>
                <a:latin typeface="Trebuchet MS" panose="020B0603020202020204" pitchFamily="34" charset="0"/>
              </a:rPr>
              <a:t> la situation en zone inondable et à risque lors de tempêtes (projection de galets) </a:t>
            </a:r>
          </a:p>
        </p:txBody>
      </p:sp>
      <p:pic>
        <p:nvPicPr>
          <p:cNvPr id="1026" name="Image 21">
            <a:extLst>
              <a:ext uri="{FF2B5EF4-FFF2-40B4-BE49-F238E27FC236}">
                <a16:creationId xmlns:a16="http://schemas.microsoft.com/office/drawing/2014/main" id="{3ED4DB0A-87B2-4EC8-B0BC-54D1907A28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829" y="2657935"/>
            <a:ext cx="5074062" cy="2176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E7FC8436-A65C-4FA6-82BD-6634347CA13D}"/>
              </a:ext>
            </a:extLst>
          </p:cNvPr>
          <p:cNvSpPr txBox="1"/>
          <p:nvPr/>
        </p:nvSpPr>
        <p:spPr>
          <a:xfrm>
            <a:off x="336884" y="184483"/>
            <a:ext cx="8197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</a:rPr>
              <a:t>Actions à venir : travaux de remise en état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6A4A077-668B-4D59-A098-1890869DD21E}"/>
              </a:ext>
            </a:extLst>
          </p:cNvPr>
          <p:cNvCxnSpPr>
            <a:cxnSpLocks/>
          </p:cNvCxnSpPr>
          <p:nvPr/>
        </p:nvCxnSpPr>
        <p:spPr>
          <a:xfrm>
            <a:off x="8403771" y="566601"/>
            <a:ext cx="208412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Shape 2">
            <a:extLst>
              <a:ext uri="{FF2B5EF4-FFF2-40B4-BE49-F238E27FC236}">
                <a16:creationId xmlns:a16="http://schemas.microsoft.com/office/drawing/2014/main" id="{48F35DB4-A10F-426F-AECB-3B1AD683208B}"/>
              </a:ext>
            </a:extLst>
          </p:cNvPr>
          <p:cNvSpPr txBox="1"/>
          <p:nvPr/>
        </p:nvSpPr>
        <p:spPr>
          <a:xfrm>
            <a:off x="401744" y="1282445"/>
            <a:ext cx="5178546" cy="4356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fr-FR" b="1" strike="noStrike" spc="-1" dirty="0">
                <a:solidFill>
                  <a:schemeClr val="bg1"/>
                </a:solidFill>
                <a:latin typeface="Trebuchet MS" panose="020B0603020202020204" pitchFamily="34" charset="0"/>
                <a:ea typeface="Microsoft YaHei"/>
              </a:rPr>
              <a:t> </a:t>
            </a:r>
            <a:r>
              <a:rPr lang="fr-FR" b="1" strike="noStrike" spc="-1" dirty="0">
                <a:solidFill>
                  <a:schemeClr val="bg1"/>
                </a:solidFill>
                <a:latin typeface="Trebuchet MS" panose="020B0603020202020204" pitchFamily="34" charset="0"/>
                <a:ea typeface="Microsoft YaHei"/>
                <a:sym typeface="Wingdings" panose="05000000000000000000" pitchFamily="2" charset="2"/>
              </a:rPr>
              <a:t></a:t>
            </a:r>
            <a:r>
              <a:rPr lang="fr-FR" b="1" strike="noStrike" spc="-1" dirty="0">
                <a:solidFill>
                  <a:schemeClr val="bg1"/>
                </a:solidFill>
                <a:latin typeface="Trebuchet MS" panose="020B0603020202020204" pitchFamily="34" charset="0"/>
                <a:ea typeface="Microsoft YaHei"/>
              </a:rPr>
              <a:t> Objectif de renaturation du foncier</a:t>
            </a:r>
            <a:endParaRPr lang="fr-FR" b="1" strike="noStrike" spc="-1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13" name="TextShape 1">
            <a:extLst>
              <a:ext uri="{FF2B5EF4-FFF2-40B4-BE49-F238E27FC236}">
                <a16:creationId xmlns:a16="http://schemas.microsoft.com/office/drawing/2014/main" id="{2FE0B3F7-62DA-4BD1-846C-A1D794E157AE}"/>
              </a:ext>
            </a:extLst>
          </p:cNvPr>
          <p:cNvSpPr txBox="1"/>
          <p:nvPr/>
        </p:nvSpPr>
        <p:spPr>
          <a:xfrm>
            <a:off x="57757" y="1904192"/>
            <a:ext cx="10194606" cy="95881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825750" lvl="1" indent="-285750" algn="just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75000"/>
              <a:buFont typeface="Arial" panose="020B0604020202020204" pitchFamily="34" charset="0"/>
              <a:buChar char="•"/>
            </a:pPr>
            <a:r>
              <a:rPr lang="fr-FR" sz="1600" b="1" strike="noStrike" spc="-1" dirty="0">
                <a:solidFill>
                  <a:srgbClr val="000000"/>
                </a:solidFill>
                <a:latin typeface="Trebuchet MS" panose="020B0603020202020204" pitchFamily="34" charset="0"/>
              </a:rPr>
              <a:t>Enjeu technique </a:t>
            </a:r>
          </a:p>
          <a:p>
            <a:pPr marL="812800" lvl="1" algn="just">
              <a:buClr>
                <a:srgbClr val="000000"/>
              </a:buClr>
              <a:buSzPct val="75000"/>
            </a:pPr>
            <a:r>
              <a:rPr lang="fr-FR" sz="1600" b="0" strike="noStrike" spc="-1" dirty="0">
                <a:solidFill>
                  <a:srgbClr val="000000"/>
                </a:solidFill>
                <a:latin typeface="Trebuchet MS" panose="020B0603020202020204" pitchFamily="34" charset="0"/>
              </a:rPr>
              <a:t>(amiante et plomb, réemploi des matériaux du site, caractérisation et gestion des terres, biodiversité, réseaux...) </a:t>
            </a:r>
            <a:endParaRPr lang="fr-FR" sz="1600" b="0" strike="noStrike" spc="-1" dirty="0">
              <a:solidFill>
                <a:srgbClr val="000000"/>
              </a:solidFill>
              <a:latin typeface="Trebuchet MS" panose="020B0603020202020204" pitchFamily="34" charset="0"/>
              <a:ea typeface="Microsoft YaHei"/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950C9613-845F-460E-A2E2-6571784BA8B2}"/>
              </a:ext>
            </a:extLst>
          </p:cNvPr>
          <p:cNvGrpSpPr/>
          <p:nvPr/>
        </p:nvGrpSpPr>
        <p:grpSpPr>
          <a:xfrm>
            <a:off x="2175164" y="5131683"/>
            <a:ext cx="8077200" cy="958813"/>
            <a:chOff x="2175164" y="5131683"/>
            <a:chExt cx="8077200" cy="958813"/>
          </a:xfrm>
        </p:grpSpPr>
        <p:sp>
          <p:nvSpPr>
            <p:cNvPr id="12" name="TextShape 1">
              <a:extLst>
                <a:ext uri="{FF2B5EF4-FFF2-40B4-BE49-F238E27FC236}">
                  <a16:creationId xmlns:a16="http://schemas.microsoft.com/office/drawing/2014/main" id="{DEB0BED4-593A-441D-97CB-2FCD8F1E5FD4}"/>
                </a:ext>
              </a:extLst>
            </p:cNvPr>
            <p:cNvSpPr txBox="1"/>
            <p:nvPr/>
          </p:nvSpPr>
          <p:spPr>
            <a:xfrm>
              <a:off x="2394856" y="5363240"/>
              <a:ext cx="7621979" cy="692727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noAutofit/>
            </a:bodyPr>
            <a:lstStyle/>
            <a:p>
              <a:pPr marL="0" lvl="1" algn="just">
                <a:lnSpc>
                  <a:spcPct val="90000"/>
                </a:lnSpc>
                <a:spcBef>
                  <a:spcPts val="1417"/>
                </a:spcBef>
                <a:buClr>
                  <a:srgbClr val="000000"/>
                </a:buClr>
                <a:buSzPct val="75000"/>
              </a:pPr>
              <a:r>
                <a:rPr lang="fr-FR" sz="1600" b="0" strike="noStrike" spc="-1" dirty="0">
                  <a:solidFill>
                    <a:srgbClr val="000000"/>
                  </a:solidFill>
                  <a:latin typeface="Trebuchet MS" panose="020B0603020202020204" pitchFamily="34" charset="0"/>
                  <a:ea typeface="Microsoft YaHei"/>
                </a:rPr>
                <a:t>Difficultés pratiques de mise en œuvre de la démolition et de la renaturation au fur et à mesure des acquisitions des bungalows.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6E2EF6F-18B4-47C4-A27B-CD728775CB48}"/>
                </a:ext>
              </a:extLst>
            </p:cNvPr>
            <p:cNvSpPr/>
            <p:nvPr/>
          </p:nvSpPr>
          <p:spPr>
            <a:xfrm>
              <a:off x="2175164" y="5131683"/>
              <a:ext cx="8077200" cy="958813"/>
            </a:xfrm>
            <a:custGeom>
              <a:avLst/>
              <a:gdLst>
                <a:gd name="connsiteX0" fmla="*/ 0 w 8077200"/>
                <a:gd name="connsiteY0" fmla="*/ 0 h 958813"/>
                <a:gd name="connsiteX1" fmla="*/ 415399 w 8077200"/>
                <a:gd name="connsiteY1" fmla="*/ 0 h 958813"/>
                <a:gd name="connsiteX2" fmla="*/ 750026 w 8077200"/>
                <a:gd name="connsiteY2" fmla="*/ 0 h 958813"/>
                <a:gd name="connsiteX3" fmla="*/ 1246197 w 8077200"/>
                <a:gd name="connsiteY3" fmla="*/ 0 h 958813"/>
                <a:gd name="connsiteX4" fmla="*/ 1742367 w 8077200"/>
                <a:gd name="connsiteY4" fmla="*/ 0 h 958813"/>
                <a:gd name="connsiteX5" fmla="*/ 2480854 w 8077200"/>
                <a:gd name="connsiteY5" fmla="*/ 0 h 958813"/>
                <a:gd name="connsiteX6" fmla="*/ 3219341 w 8077200"/>
                <a:gd name="connsiteY6" fmla="*/ 0 h 958813"/>
                <a:gd name="connsiteX7" fmla="*/ 3715512 w 8077200"/>
                <a:gd name="connsiteY7" fmla="*/ 0 h 958813"/>
                <a:gd name="connsiteX8" fmla="*/ 4453999 w 8077200"/>
                <a:gd name="connsiteY8" fmla="*/ 0 h 958813"/>
                <a:gd name="connsiteX9" fmla="*/ 4788626 w 8077200"/>
                <a:gd name="connsiteY9" fmla="*/ 0 h 958813"/>
                <a:gd name="connsiteX10" fmla="*/ 5365569 w 8077200"/>
                <a:gd name="connsiteY10" fmla="*/ 0 h 958813"/>
                <a:gd name="connsiteX11" fmla="*/ 5780967 w 8077200"/>
                <a:gd name="connsiteY11" fmla="*/ 0 h 958813"/>
                <a:gd name="connsiteX12" fmla="*/ 6519454 w 8077200"/>
                <a:gd name="connsiteY12" fmla="*/ 0 h 958813"/>
                <a:gd name="connsiteX13" fmla="*/ 6934853 w 8077200"/>
                <a:gd name="connsiteY13" fmla="*/ 0 h 958813"/>
                <a:gd name="connsiteX14" fmla="*/ 8077200 w 8077200"/>
                <a:gd name="connsiteY14" fmla="*/ 0 h 958813"/>
                <a:gd name="connsiteX15" fmla="*/ 8077200 w 8077200"/>
                <a:gd name="connsiteY15" fmla="*/ 488995 h 958813"/>
                <a:gd name="connsiteX16" fmla="*/ 8077200 w 8077200"/>
                <a:gd name="connsiteY16" fmla="*/ 958813 h 958813"/>
                <a:gd name="connsiteX17" fmla="*/ 7581029 w 8077200"/>
                <a:gd name="connsiteY17" fmla="*/ 958813 h 958813"/>
                <a:gd name="connsiteX18" fmla="*/ 7246402 w 8077200"/>
                <a:gd name="connsiteY18" fmla="*/ 958813 h 958813"/>
                <a:gd name="connsiteX19" fmla="*/ 6507915 w 8077200"/>
                <a:gd name="connsiteY19" fmla="*/ 958813 h 958813"/>
                <a:gd name="connsiteX20" fmla="*/ 5769429 w 8077200"/>
                <a:gd name="connsiteY20" fmla="*/ 958813 h 958813"/>
                <a:gd name="connsiteX21" fmla="*/ 5030942 w 8077200"/>
                <a:gd name="connsiteY21" fmla="*/ 958813 h 958813"/>
                <a:gd name="connsiteX22" fmla="*/ 4373227 w 8077200"/>
                <a:gd name="connsiteY22" fmla="*/ 958813 h 958813"/>
                <a:gd name="connsiteX23" fmla="*/ 3715512 w 8077200"/>
                <a:gd name="connsiteY23" fmla="*/ 958813 h 958813"/>
                <a:gd name="connsiteX24" fmla="*/ 3219341 w 8077200"/>
                <a:gd name="connsiteY24" fmla="*/ 958813 h 958813"/>
                <a:gd name="connsiteX25" fmla="*/ 2803942 w 8077200"/>
                <a:gd name="connsiteY25" fmla="*/ 958813 h 958813"/>
                <a:gd name="connsiteX26" fmla="*/ 2146227 w 8077200"/>
                <a:gd name="connsiteY26" fmla="*/ 958813 h 958813"/>
                <a:gd name="connsiteX27" fmla="*/ 1650057 w 8077200"/>
                <a:gd name="connsiteY27" fmla="*/ 958813 h 958813"/>
                <a:gd name="connsiteX28" fmla="*/ 911570 w 8077200"/>
                <a:gd name="connsiteY28" fmla="*/ 958813 h 958813"/>
                <a:gd name="connsiteX29" fmla="*/ 496171 w 8077200"/>
                <a:gd name="connsiteY29" fmla="*/ 958813 h 958813"/>
                <a:gd name="connsiteX30" fmla="*/ 0 w 8077200"/>
                <a:gd name="connsiteY30" fmla="*/ 958813 h 958813"/>
                <a:gd name="connsiteX31" fmla="*/ 0 w 8077200"/>
                <a:gd name="connsiteY31" fmla="*/ 469818 h 958813"/>
                <a:gd name="connsiteX32" fmla="*/ 0 w 8077200"/>
                <a:gd name="connsiteY32" fmla="*/ 0 h 958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077200" h="958813" extrusionOk="0">
                  <a:moveTo>
                    <a:pt x="0" y="0"/>
                  </a:moveTo>
                  <a:cubicBezTo>
                    <a:pt x="92741" y="-37937"/>
                    <a:pt x="263311" y="16785"/>
                    <a:pt x="415399" y="0"/>
                  </a:cubicBezTo>
                  <a:cubicBezTo>
                    <a:pt x="567487" y="-16785"/>
                    <a:pt x="644055" y="25926"/>
                    <a:pt x="750026" y="0"/>
                  </a:cubicBezTo>
                  <a:cubicBezTo>
                    <a:pt x="855997" y="-25926"/>
                    <a:pt x="1042551" y="17648"/>
                    <a:pt x="1246197" y="0"/>
                  </a:cubicBezTo>
                  <a:cubicBezTo>
                    <a:pt x="1449843" y="-17648"/>
                    <a:pt x="1623338" y="29625"/>
                    <a:pt x="1742367" y="0"/>
                  </a:cubicBezTo>
                  <a:cubicBezTo>
                    <a:pt x="1861396" y="-29625"/>
                    <a:pt x="2231818" y="78898"/>
                    <a:pt x="2480854" y="0"/>
                  </a:cubicBezTo>
                  <a:cubicBezTo>
                    <a:pt x="2729890" y="-78898"/>
                    <a:pt x="3035586" y="62054"/>
                    <a:pt x="3219341" y="0"/>
                  </a:cubicBezTo>
                  <a:cubicBezTo>
                    <a:pt x="3403096" y="-62054"/>
                    <a:pt x="3505241" y="34637"/>
                    <a:pt x="3715512" y="0"/>
                  </a:cubicBezTo>
                  <a:cubicBezTo>
                    <a:pt x="3925783" y="-34637"/>
                    <a:pt x="4159444" y="81403"/>
                    <a:pt x="4453999" y="0"/>
                  </a:cubicBezTo>
                  <a:cubicBezTo>
                    <a:pt x="4748554" y="-81403"/>
                    <a:pt x="4708754" y="3934"/>
                    <a:pt x="4788626" y="0"/>
                  </a:cubicBezTo>
                  <a:cubicBezTo>
                    <a:pt x="4868498" y="-3934"/>
                    <a:pt x="5124565" y="52737"/>
                    <a:pt x="5365569" y="0"/>
                  </a:cubicBezTo>
                  <a:cubicBezTo>
                    <a:pt x="5606573" y="-52737"/>
                    <a:pt x="5594662" y="36824"/>
                    <a:pt x="5780967" y="0"/>
                  </a:cubicBezTo>
                  <a:cubicBezTo>
                    <a:pt x="5967272" y="-36824"/>
                    <a:pt x="6355684" y="50390"/>
                    <a:pt x="6519454" y="0"/>
                  </a:cubicBezTo>
                  <a:cubicBezTo>
                    <a:pt x="6683224" y="-50390"/>
                    <a:pt x="6842436" y="33760"/>
                    <a:pt x="6934853" y="0"/>
                  </a:cubicBezTo>
                  <a:cubicBezTo>
                    <a:pt x="7027270" y="-33760"/>
                    <a:pt x="7720571" y="78517"/>
                    <a:pt x="8077200" y="0"/>
                  </a:cubicBezTo>
                  <a:cubicBezTo>
                    <a:pt x="8116302" y="211197"/>
                    <a:pt x="8032432" y="259861"/>
                    <a:pt x="8077200" y="488995"/>
                  </a:cubicBezTo>
                  <a:cubicBezTo>
                    <a:pt x="8121968" y="718130"/>
                    <a:pt x="8069974" y="728037"/>
                    <a:pt x="8077200" y="958813"/>
                  </a:cubicBezTo>
                  <a:cubicBezTo>
                    <a:pt x="7915427" y="959955"/>
                    <a:pt x="7685490" y="907978"/>
                    <a:pt x="7581029" y="958813"/>
                  </a:cubicBezTo>
                  <a:cubicBezTo>
                    <a:pt x="7476568" y="1009648"/>
                    <a:pt x="7323552" y="934256"/>
                    <a:pt x="7246402" y="958813"/>
                  </a:cubicBezTo>
                  <a:cubicBezTo>
                    <a:pt x="7169252" y="983370"/>
                    <a:pt x="6685430" y="956686"/>
                    <a:pt x="6507915" y="958813"/>
                  </a:cubicBezTo>
                  <a:cubicBezTo>
                    <a:pt x="6330400" y="960940"/>
                    <a:pt x="5997923" y="921149"/>
                    <a:pt x="5769429" y="958813"/>
                  </a:cubicBezTo>
                  <a:cubicBezTo>
                    <a:pt x="5540935" y="996477"/>
                    <a:pt x="5308188" y="912291"/>
                    <a:pt x="5030942" y="958813"/>
                  </a:cubicBezTo>
                  <a:cubicBezTo>
                    <a:pt x="4753696" y="1005335"/>
                    <a:pt x="4583312" y="902602"/>
                    <a:pt x="4373227" y="958813"/>
                  </a:cubicBezTo>
                  <a:cubicBezTo>
                    <a:pt x="4163142" y="1015024"/>
                    <a:pt x="3955625" y="895916"/>
                    <a:pt x="3715512" y="958813"/>
                  </a:cubicBezTo>
                  <a:cubicBezTo>
                    <a:pt x="3475399" y="1021710"/>
                    <a:pt x="3465388" y="945647"/>
                    <a:pt x="3219341" y="958813"/>
                  </a:cubicBezTo>
                  <a:cubicBezTo>
                    <a:pt x="2973294" y="971979"/>
                    <a:pt x="2932656" y="914031"/>
                    <a:pt x="2803942" y="958813"/>
                  </a:cubicBezTo>
                  <a:cubicBezTo>
                    <a:pt x="2675228" y="1003595"/>
                    <a:pt x="2350714" y="922876"/>
                    <a:pt x="2146227" y="958813"/>
                  </a:cubicBezTo>
                  <a:cubicBezTo>
                    <a:pt x="1941740" y="994750"/>
                    <a:pt x="1863657" y="950486"/>
                    <a:pt x="1650057" y="958813"/>
                  </a:cubicBezTo>
                  <a:cubicBezTo>
                    <a:pt x="1436457" y="967140"/>
                    <a:pt x="1158324" y="956971"/>
                    <a:pt x="911570" y="958813"/>
                  </a:cubicBezTo>
                  <a:cubicBezTo>
                    <a:pt x="664816" y="960655"/>
                    <a:pt x="654378" y="914339"/>
                    <a:pt x="496171" y="958813"/>
                  </a:cubicBezTo>
                  <a:cubicBezTo>
                    <a:pt x="337964" y="1003287"/>
                    <a:pt x="206902" y="955827"/>
                    <a:pt x="0" y="958813"/>
                  </a:cubicBezTo>
                  <a:cubicBezTo>
                    <a:pt x="-5519" y="819653"/>
                    <a:pt x="17841" y="701097"/>
                    <a:pt x="0" y="469818"/>
                  </a:cubicBezTo>
                  <a:cubicBezTo>
                    <a:pt x="-17841" y="238540"/>
                    <a:pt x="55052" y="175248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FF9900"/>
              </a:solidFill>
              <a:extLst>
                <a:ext uri="{C807C97D-BFC1-408E-A445-0C87EB9F89A2}">
                  <ask:lineSketchStyleProps xmlns:ask="http://schemas.microsoft.com/office/drawing/2018/sketchyshapes" sd="3771899298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69996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Connecteur droit avec flèche 48">
            <a:extLst>
              <a:ext uri="{FF2B5EF4-FFF2-40B4-BE49-F238E27FC236}">
                <a16:creationId xmlns:a16="http://schemas.microsoft.com/office/drawing/2014/main" id="{4B7AD602-1C0D-485D-BC7E-6FA221EBF0E9}"/>
              </a:ext>
            </a:extLst>
          </p:cNvPr>
          <p:cNvCxnSpPr>
            <a:cxnSpLocks/>
          </p:cNvCxnSpPr>
          <p:nvPr/>
        </p:nvCxnSpPr>
        <p:spPr>
          <a:xfrm flipH="1">
            <a:off x="2250108" y="4082331"/>
            <a:ext cx="0" cy="68251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eur droit avec flèche 47">
            <a:extLst>
              <a:ext uri="{FF2B5EF4-FFF2-40B4-BE49-F238E27FC236}">
                <a16:creationId xmlns:a16="http://schemas.microsoft.com/office/drawing/2014/main" id="{A16C04DA-46FE-4527-A655-214D9D39BB93}"/>
              </a:ext>
            </a:extLst>
          </p:cNvPr>
          <p:cNvCxnSpPr>
            <a:cxnSpLocks/>
          </p:cNvCxnSpPr>
          <p:nvPr/>
        </p:nvCxnSpPr>
        <p:spPr>
          <a:xfrm flipH="1">
            <a:off x="2259203" y="3044588"/>
            <a:ext cx="0" cy="68251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avec flèche 46">
            <a:extLst>
              <a:ext uri="{FF2B5EF4-FFF2-40B4-BE49-F238E27FC236}">
                <a16:creationId xmlns:a16="http://schemas.microsoft.com/office/drawing/2014/main" id="{8AC7D985-06F1-48D3-B113-B2391D9A2C15}"/>
              </a:ext>
            </a:extLst>
          </p:cNvPr>
          <p:cNvCxnSpPr>
            <a:cxnSpLocks/>
          </p:cNvCxnSpPr>
          <p:nvPr/>
        </p:nvCxnSpPr>
        <p:spPr>
          <a:xfrm flipH="1">
            <a:off x="2259203" y="1991701"/>
            <a:ext cx="0" cy="68251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336884" y="184483"/>
            <a:ext cx="80090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</a:rPr>
              <a:t>Historique de l’opération</a:t>
            </a:r>
          </a:p>
        </p:txBody>
      </p:sp>
      <p:cxnSp>
        <p:nvCxnSpPr>
          <p:cNvPr id="4" name="Connecteur droit 3"/>
          <p:cNvCxnSpPr>
            <a:cxnSpLocks/>
          </p:cNvCxnSpPr>
          <p:nvPr/>
        </p:nvCxnSpPr>
        <p:spPr>
          <a:xfrm>
            <a:off x="5300648" y="646114"/>
            <a:ext cx="4874325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0016836" y="6165273"/>
            <a:ext cx="471055" cy="692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4D809C0E-3320-4195-BBCA-CFBAC6EA5B86}"/>
              </a:ext>
            </a:extLst>
          </p:cNvPr>
          <p:cNvSpPr txBox="1">
            <a:spLocks/>
          </p:cNvSpPr>
          <p:nvPr/>
        </p:nvSpPr>
        <p:spPr>
          <a:xfrm>
            <a:off x="336884" y="869095"/>
            <a:ext cx="10151007" cy="5151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800" dirty="0">
                <a:latin typeface="Trebuchet MS" panose="020B0603020202020204" pitchFamily="34" charset="0"/>
              </a:rPr>
              <a:t>Quatre phases successives pour le déroulé de notre intervention :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D38FA50D-A60C-499B-B244-566E82EE81B9}"/>
              </a:ext>
            </a:extLst>
          </p:cNvPr>
          <p:cNvGrpSpPr/>
          <p:nvPr/>
        </p:nvGrpSpPr>
        <p:grpSpPr>
          <a:xfrm>
            <a:off x="2024821" y="1616846"/>
            <a:ext cx="6872300" cy="602644"/>
            <a:chOff x="2070129" y="1604461"/>
            <a:chExt cx="6872300" cy="602644"/>
          </a:xfrm>
        </p:grpSpPr>
        <p:sp>
          <p:nvSpPr>
            <p:cNvPr id="28" name="Espace réservé du contenu 2">
              <a:extLst>
                <a:ext uri="{FF2B5EF4-FFF2-40B4-BE49-F238E27FC236}">
                  <a16:creationId xmlns:a16="http://schemas.microsoft.com/office/drawing/2014/main" id="{E4007E33-21A7-4CAD-9AE1-ED9BAAA241F1}"/>
                </a:ext>
              </a:extLst>
            </p:cNvPr>
            <p:cNvSpPr txBox="1">
              <a:spLocks/>
            </p:cNvSpPr>
            <p:nvPr/>
          </p:nvSpPr>
          <p:spPr>
            <a:xfrm>
              <a:off x="2560459" y="1676168"/>
              <a:ext cx="6381970" cy="53093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r-FR" sz="1800" dirty="0">
                  <a:latin typeface="Trebuchet MS" panose="020B0603020202020204" pitchFamily="34" charset="0"/>
                </a:rPr>
                <a:t>prise en charge de la demande</a:t>
              </a:r>
            </a:p>
          </p:txBody>
        </p:sp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4E3B9DB1-D87D-4A5D-A3F2-AE0E31367B07}"/>
                </a:ext>
              </a:extLst>
            </p:cNvPr>
            <p:cNvGrpSpPr/>
            <p:nvPr/>
          </p:nvGrpSpPr>
          <p:grpSpPr>
            <a:xfrm>
              <a:off x="2070129" y="1604461"/>
              <a:ext cx="450574" cy="387240"/>
              <a:chOff x="2070129" y="1604461"/>
              <a:chExt cx="450574" cy="387240"/>
            </a:xfrm>
          </p:grpSpPr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B99F4E25-A9F6-4A80-A52A-E045B76FF0A0}"/>
                  </a:ext>
                </a:extLst>
              </p:cNvPr>
              <p:cNvSpPr/>
              <p:nvPr/>
            </p:nvSpPr>
            <p:spPr>
              <a:xfrm>
                <a:off x="2070129" y="1607225"/>
                <a:ext cx="450574" cy="384476"/>
              </a:xfrm>
              <a:prstGeom prst="rect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solidFill>
                    <a:schemeClr val="bg1"/>
                  </a:solidFill>
                </a:endParaRPr>
              </a:p>
            </p:txBody>
          </p:sp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8324D82-DEF1-4545-96F2-02E3CF770137}"/>
                  </a:ext>
                </a:extLst>
              </p:cNvPr>
              <p:cNvSpPr txBox="1"/>
              <p:nvPr/>
            </p:nvSpPr>
            <p:spPr>
              <a:xfrm>
                <a:off x="2109885" y="1604461"/>
                <a:ext cx="410818" cy="37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b="1" dirty="0">
                    <a:solidFill>
                      <a:schemeClr val="bg1"/>
                    </a:solidFill>
                  </a:rPr>
                  <a:t>1</a:t>
                </a:r>
              </a:p>
            </p:txBody>
          </p:sp>
        </p:grpSp>
      </p:grpSp>
      <p:grpSp>
        <p:nvGrpSpPr>
          <p:cNvPr id="43" name="Groupe 42">
            <a:extLst>
              <a:ext uri="{FF2B5EF4-FFF2-40B4-BE49-F238E27FC236}">
                <a16:creationId xmlns:a16="http://schemas.microsoft.com/office/drawing/2014/main" id="{535A0734-E76C-4920-8F09-19FE7339E87C}"/>
              </a:ext>
            </a:extLst>
          </p:cNvPr>
          <p:cNvGrpSpPr/>
          <p:nvPr/>
        </p:nvGrpSpPr>
        <p:grpSpPr>
          <a:xfrm>
            <a:off x="2024821" y="2656298"/>
            <a:ext cx="4633220" cy="544308"/>
            <a:chOff x="2072917" y="2884692"/>
            <a:chExt cx="4633220" cy="544308"/>
          </a:xfrm>
        </p:grpSpPr>
        <p:sp>
          <p:nvSpPr>
            <p:cNvPr id="29" name="Espace réservé du contenu 2">
              <a:extLst>
                <a:ext uri="{FF2B5EF4-FFF2-40B4-BE49-F238E27FC236}">
                  <a16:creationId xmlns:a16="http://schemas.microsoft.com/office/drawing/2014/main" id="{D339C079-D228-4374-9E02-13E27B3DFFFC}"/>
                </a:ext>
              </a:extLst>
            </p:cNvPr>
            <p:cNvSpPr txBox="1">
              <a:spLocks/>
            </p:cNvSpPr>
            <p:nvPr/>
          </p:nvSpPr>
          <p:spPr>
            <a:xfrm>
              <a:off x="2577258" y="2920663"/>
              <a:ext cx="4128879" cy="50833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r-FR" sz="1800" dirty="0">
                  <a:latin typeface="Trebuchet MS" panose="020B0603020202020204" pitchFamily="34" charset="0"/>
                </a:rPr>
                <a:t>acquisition des biens</a:t>
              </a:r>
            </a:p>
          </p:txBody>
        </p:sp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F0B78CCD-CE36-4231-8899-EC3FA0920D67}"/>
                </a:ext>
              </a:extLst>
            </p:cNvPr>
            <p:cNvGrpSpPr/>
            <p:nvPr/>
          </p:nvGrpSpPr>
          <p:grpSpPr>
            <a:xfrm>
              <a:off x="2072917" y="2884692"/>
              <a:ext cx="450574" cy="387240"/>
              <a:chOff x="2070129" y="1604461"/>
              <a:chExt cx="450574" cy="387240"/>
            </a:xfrm>
          </p:grpSpPr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9DC24C62-BFDC-4C64-A27C-E65560B15506}"/>
                  </a:ext>
                </a:extLst>
              </p:cNvPr>
              <p:cNvSpPr/>
              <p:nvPr/>
            </p:nvSpPr>
            <p:spPr>
              <a:xfrm>
                <a:off x="2070129" y="1607225"/>
                <a:ext cx="450574" cy="384476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5" name="ZoneTexte 34">
                <a:extLst>
                  <a:ext uri="{FF2B5EF4-FFF2-40B4-BE49-F238E27FC236}">
                    <a16:creationId xmlns:a16="http://schemas.microsoft.com/office/drawing/2014/main" id="{4E6339D7-B1D8-42FB-B4E4-01CAE25D1EA0}"/>
                  </a:ext>
                </a:extLst>
              </p:cNvPr>
              <p:cNvSpPr txBox="1"/>
              <p:nvPr/>
            </p:nvSpPr>
            <p:spPr>
              <a:xfrm>
                <a:off x="2109885" y="1604461"/>
                <a:ext cx="410818" cy="37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b="1" dirty="0">
                    <a:solidFill>
                      <a:schemeClr val="bg1"/>
                    </a:solidFill>
                  </a:rPr>
                  <a:t>2</a:t>
                </a:r>
              </a:p>
            </p:txBody>
          </p:sp>
        </p:grpSp>
      </p:grpSp>
      <p:grpSp>
        <p:nvGrpSpPr>
          <p:cNvPr id="44" name="Groupe 43">
            <a:extLst>
              <a:ext uri="{FF2B5EF4-FFF2-40B4-BE49-F238E27FC236}">
                <a16:creationId xmlns:a16="http://schemas.microsoft.com/office/drawing/2014/main" id="{3FC0E978-D87D-4343-B3D6-2AFD8D97732F}"/>
              </a:ext>
            </a:extLst>
          </p:cNvPr>
          <p:cNvGrpSpPr/>
          <p:nvPr/>
        </p:nvGrpSpPr>
        <p:grpSpPr>
          <a:xfrm>
            <a:off x="2024821" y="3712999"/>
            <a:ext cx="8238033" cy="607227"/>
            <a:chOff x="2072917" y="3801981"/>
            <a:chExt cx="8238033" cy="607227"/>
          </a:xfrm>
        </p:grpSpPr>
        <p:sp>
          <p:nvSpPr>
            <p:cNvPr id="31" name="Espace réservé du contenu 2">
              <a:extLst>
                <a:ext uri="{FF2B5EF4-FFF2-40B4-BE49-F238E27FC236}">
                  <a16:creationId xmlns:a16="http://schemas.microsoft.com/office/drawing/2014/main" id="{10DF05CB-45CA-4D7E-9950-74B1C785B721}"/>
                </a:ext>
              </a:extLst>
            </p:cNvPr>
            <p:cNvSpPr txBox="1">
              <a:spLocks/>
            </p:cNvSpPr>
            <p:nvPr/>
          </p:nvSpPr>
          <p:spPr>
            <a:xfrm>
              <a:off x="2577258" y="3801981"/>
              <a:ext cx="7733692" cy="60722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r-FR" sz="1800" dirty="0">
                  <a:latin typeface="Trebuchet MS" panose="020B0603020202020204" pitchFamily="34" charset="0"/>
                </a:rPr>
                <a:t>portage foncier des biens et travaux </a:t>
              </a:r>
            </a:p>
          </p:txBody>
        </p:sp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0027B842-D246-41BB-823F-8E524A60E6AE}"/>
                </a:ext>
              </a:extLst>
            </p:cNvPr>
            <p:cNvGrpSpPr/>
            <p:nvPr/>
          </p:nvGrpSpPr>
          <p:grpSpPr>
            <a:xfrm>
              <a:off x="2072917" y="3801981"/>
              <a:ext cx="450574" cy="387240"/>
              <a:chOff x="2070129" y="1604461"/>
              <a:chExt cx="450574" cy="387240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3F9A1614-902B-4AA6-B2F3-1A25FF89D05C}"/>
                  </a:ext>
                </a:extLst>
              </p:cNvPr>
              <p:cNvSpPr/>
              <p:nvPr/>
            </p:nvSpPr>
            <p:spPr>
              <a:xfrm>
                <a:off x="2070129" y="1607225"/>
                <a:ext cx="450574" cy="384476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D8A76511-C6EB-4C87-AC80-C1FEB57B09D3}"/>
                  </a:ext>
                </a:extLst>
              </p:cNvPr>
              <p:cNvSpPr txBox="1"/>
              <p:nvPr/>
            </p:nvSpPr>
            <p:spPr>
              <a:xfrm>
                <a:off x="2109885" y="1604461"/>
                <a:ext cx="4108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b="1" dirty="0">
                    <a:solidFill>
                      <a:schemeClr val="bg1"/>
                    </a:solidFill>
                  </a:rPr>
                  <a:t>3</a:t>
                </a:r>
              </a:p>
            </p:txBody>
          </p:sp>
        </p:grp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BDD8BEF9-8327-4E5B-8459-A0114D6A3D96}"/>
              </a:ext>
            </a:extLst>
          </p:cNvPr>
          <p:cNvGrpSpPr/>
          <p:nvPr/>
        </p:nvGrpSpPr>
        <p:grpSpPr>
          <a:xfrm>
            <a:off x="2024821" y="4780578"/>
            <a:ext cx="4752173" cy="714583"/>
            <a:chOff x="2070129" y="4898121"/>
            <a:chExt cx="4752173" cy="714583"/>
          </a:xfrm>
        </p:grpSpPr>
        <p:sp>
          <p:nvSpPr>
            <p:cNvPr id="30" name="Espace réservé du contenu 2">
              <a:extLst>
                <a:ext uri="{FF2B5EF4-FFF2-40B4-BE49-F238E27FC236}">
                  <a16:creationId xmlns:a16="http://schemas.microsoft.com/office/drawing/2014/main" id="{93543377-E541-45F4-BACB-1A012EC6ABCF}"/>
                </a:ext>
              </a:extLst>
            </p:cNvPr>
            <p:cNvSpPr txBox="1">
              <a:spLocks/>
            </p:cNvSpPr>
            <p:nvPr/>
          </p:nvSpPr>
          <p:spPr>
            <a:xfrm>
              <a:off x="2560459" y="4919977"/>
              <a:ext cx="4261843" cy="69272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fr-FR" sz="1800" dirty="0">
                  <a:latin typeface="Trebuchet MS" panose="020B0603020202020204" pitchFamily="34" charset="0"/>
                </a:rPr>
                <a:t>cession des biens</a:t>
              </a:r>
            </a:p>
          </p:txBody>
        </p:sp>
        <p:grpSp>
          <p:nvGrpSpPr>
            <p:cNvPr id="39" name="Groupe 38">
              <a:extLst>
                <a:ext uri="{FF2B5EF4-FFF2-40B4-BE49-F238E27FC236}">
                  <a16:creationId xmlns:a16="http://schemas.microsoft.com/office/drawing/2014/main" id="{0C2F60CD-879C-4BDC-9688-CABA4FC4C0E6}"/>
                </a:ext>
              </a:extLst>
            </p:cNvPr>
            <p:cNvGrpSpPr/>
            <p:nvPr/>
          </p:nvGrpSpPr>
          <p:grpSpPr>
            <a:xfrm>
              <a:off x="2070129" y="4898121"/>
              <a:ext cx="450574" cy="387240"/>
              <a:chOff x="2070129" y="1604461"/>
              <a:chExt cx="450574" cy="387240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86A1F10C-61A4-4786-AAD5-C80F8597C167}"/>
                  </a:ext>
                </a:extLst>
              </p:cNvPr>
              <p:cNvSpPr/>
              <p:nvPr/>
            </p:nvSpPr>
            <p:spPr>
              <a:xfrm>
                <a:off x="2070129" y="1607225"/>
                <a:ext cx="450574" cy="38447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1" name="ZoneTexte 40">
                <a:extLst>
                  <a:ext uri="{FF2B5EF4-FFF2-40B4-BE49-F238E27FC236}">
                    <a16:creationId xmlns:a16="http://schemas.microsoft.com/office/drawing/2014/main" id="{11979C18-65CD-4870-AA2F-856CB30326C6}"/>
                  </a:ext>
                </a:extLst>
              </p:cNvPr>
              <p:cNvSpPr txBox="1"/>
              <p:nvPr/>
            </p:nvSpPr>
            <p:spPr>
              <a:xfrm>
                <a:off x="2109885" y="1604461"/>
                <a:ext cx="288758" cy="370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FR" b="1" dirty="0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3037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>
            <a:cxnSpLocks/>
          </p:cNvCxnSpPr>
          <p:nvPr/>
        </p:nvCxnSpPr>
        <p:spPr>
          <a:xfrm>
            <a:off x="10252363" y="508080"/>
            <a:ext cx="2355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/>
          <p:cNvSpPr txBox="1"/>
          <p:nvPr/>
        </p:nvSpPr>
        <p:spPr>
          <a:xfrm>
            <a:off x="336883" y="184483"/>
            <a:ext cx="9986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</a:rPr>
              <a:t>Trois sites présentant un avancement différent de la maîtrise des biens</a:t>
            </a:r>
          </a:p>
        </p:txBody>
      </p:sp>
      <p:sp>
        <p:nvSpPr>
          <p:cNvPr id="5" name="Rectangle 4"/>
          <p:cNvSpPr/>
          <p:nvPr/>
        </p:nvSpPr>
        <p:spPr>
          <a:xfrm>
            <a:off x="10016836" y="6165273"/>
            <a:ext cx="471055" cy="692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F6FC3C38-A0C2-499F-9D45-D3A22C4CA67F}"/>
              </a:ext>
            </a:extLst>
          </p:cNvPr>
          <p:cNvSpPr txBox="1">
            <a:spLocks/>
          </p:cNvSpPr>
          <p:nvPr/>
        </p:nvSpPr>
        <p:spPr>
          <a:xfrm>
            <a:off x="336883" y="822710"/>
            <a:ext cx="10515600" cy="46166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chemeClr val="accent2"/>
                </a:solidFill>
                <a:latin typeface="Trebuchet MS" panose="020B0603020202020204" pitchFamily="34" charset="0"/>
              </a:rPr>
              <a:t>1- Le nouvel équipement touristique de Quiberville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49E687C5-3AB7-44C7-B696-3926F48404AE}"/>
              </a:ext>
            </a:extLst>
          </p:cNvPr>
          <p:cNvGrpSpPr/>
          <p:nvPr/>
        </p:nvGrpSpPr>
        <p:grpSpPr>
          <a:xfrm>
            <a:off x="429927" y="1557033"/>
            <a:ext cx="5164756" cy="3508454"/>
            <a:chOff x="3522044" y="1840563"/>
            <a:chExt cx="5164756" cy="3221644"/>
          </a:xfrm>
        </p:grpSpPr>
        <p:sp>
          <p:nvSpPr>
            <p:cNvPr id="12" name="Espace réservé du contenu 2">
              <a:extLst>
                <a:ext uri="{FF2B5EF4-FFF2-40B4-BE49-F238E27FC236}">
                  <a16:creationId xmlns:a16="http://schemas.microsoft.com/office/drawing/2014/main" id="{0236BF8F-26AB-4FAE-8D1D-C7FE88DA79D0}"/>
                </a:ext>
              </a:extLst>
            </p:cNvPr>
            <p:cNvSpPr txBox="1">
              <a:spLocks/>
            </p:cNvSpPr>
            <p:nvPr/>
          </p:nvSpPr>
          <p:spPr>
            <a:xfrm>
              <a:off x="3522044" y="1840563"/>
              <a:ext cx="5164756" cy="3221644"/>
            </a:xfrm>
            <a:prstGeom prst="rect">
              <a:avLst/>
            </a:prstGeom>
            <a:solidFill>
              <a:srgbClr val="00B0AC"/>
            </a:solidFill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Bef>
                  <a:spcPts val="600"/>
                </a:spcBef>
                <a:buNone/>
              </a:pPr>
              <a:endParaRPr lang="fr-FR" sz="400" b="1" dirty="0">
                <a:solidFill>
                  <a:schemeClr val="bg1"/>
                </a:solidFill>
                <a:latin typeface="Trebuchet MS" panose="020B0603020202020204" pitchFamily="34" charset="0"/>
              </a:endParaRPr>
            </a:p>
            <a:p>
              <a:pPr marL="0" indent="0" algn="ctr">
                <a:lnSpc>
                  <a:spcPct val="100000"/>
                </a:lnSpc>
                <a:spcBef>
                  <a:spcPts val="600"/>
                </a:spcBef>
                <a:buNone/>
              </a:pPr>
              <a:r>
                <a:rPr lang="fr-FR" sz="18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Un schéma classique de maîtrise foncière </a:t>
              </a:r>
            </a:p>
          </p:txBody>
        </p:sp>
        <p:sp>
          <p:nvSpPr>
            <p:cNvPr id="11" name="Espace réservé du contenu 2">
              <a:extLst>
                <a:ext uri="{FF2B5EF4-FFF2-40B4-BE49-F238E27FC236}">
                  <a16:creationId xmlns:a16="http://schemas.microsoft.com/office/drawing/2014/main" id="{BA77CBAB-2212-4940-9285-FCB41323C25E}"/>
                </a:ext>
              </a:extLst>
            </p:cNvPr>
            <p:cNvSpPr txBox="1">
              <a:spLocks/>
            </p:cNvSpPr>
            <p:nvPr/>
          </p:nvSpPr>
          <p:spPr>
            <a:xfrm>
              <a:off x="3545386" y="2366518"/>
              <a:ext cx="5118071" cy="252242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AC"/>
              </a:solidFill>
            </a:ln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500" dirty="0">
                  <a:latin typeface="Trebuchet MS" panose="020B0603020202020204" pitchFamily="34" charset="0"/>
                </a:rPr>
                <a:t>détermination du périmètre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identification des différents propriétaires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estimation de la valeur vénale des biens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conventionnement avec la Commune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négociations avec les propriétaires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transferts de propriétés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gestion des biens acquis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cession des biens à la Commune </a:t>
              </a:r>
            </a:p>
          </p:txBody>
        </p:sp>
      </p:grpSp>
      <p:pic>
        <p:nvPicPr>
          <p:cNvPr id="14" name="Image 13">
            <a:extLst>
              <a:ext uri="{FF2B5EF4-FFF2-40B4-BE49-F238E27FC236}">
                <a16:creationId xmlns:a16="http://schemas.microsoft.com/office/drawing/2014/main" id="{DEC64DBC-CB3A-4B7A-BB4B-705025FA3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0624" y="1500912"/>
            <a:ext cx="3381740" cy="3682226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99B5A1A9-99B4-402E-A95D-448D1B1D12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334" y="5183138"/>
            <a:ext cx="3010320" cy="571580"/>
          </a:xfrm>
          <a:prstGeom prst="rect">
            <a:avLst/>
          </a:prstGeom>
        </p:spPr>
      </p:pic>
      <p:pic>
        <p:nvPicPr>
          <p:cNvPr id="18" name="Image 17" descr="Une image contenant Emblème, symbole, logo, capture d’écran&#10;&#10;Description générée automatiquement">
            <a:extLst>
              <a:ext uri="{FF2B5EF4-FFF2-40B4-BE49-F238E27FC236}">
                <a16:creationId xmlns:a16="http://schemas.microsoft.com/office/drawing/2014/main" id="{ADFB1266-F5BA-4A35-BC12-CB7A290DC56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036" y="5644616"/>
            <a:ext cx="629813" cy="692727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BA1AECFF-A1B3-49C4-9919-FB0DE5B35B81}"/>
              </a:ext>
            </a:extLst>
          </p:cNvPr>
          <p:cNvSpPr txBox="1"/>
          <p:nvPr/>
        </p:nvSpPr>
        <p:spPr>
          <a:xfrm>
            <a:off x="1401219" y="6304185"/>
            <a:ext cx="16110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2A55D8"/>
                </a:solidFill>
                <a:latin typeface="Arial Black" panose="020B0A04020102020204" pitchFamily="34" charset="0"/>
              </a:rPr>
              <a:t>Quiberville</a:t>
            </a:r>
          </a:p>
        </p:txBody>
      </p:sp>
    </p:spTree>
    <p:extLst>
      <p:ext uri="{BB962C8B-B14F-4D97-AF65-F5344CB8AC3E}">
        <p14:creationId xmlns:p14="http://schemas.microsoft.com/office/powerpoint/2010/main" val="395545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16836" y="6165273"/>
            <a:ext cx="471055" cy="692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E59231C-D5CC-4C8A-8716-484E73071773}"/>
              </a:ext>
            </a:extLst>
          </p:cNvPr>
          <p:cNvSpPr txBox="1">
            <a:spLocks/>
          </p:cNvSpPr>
          <p:nvPr/>
        </p:nvSpPr>
        <p:spPr>
          <a:xfrm>
            <a:off x="336883" y="802033"/>
            <a:ext cx="9462437" cy="59530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chemeClr val="accent2"/>
                </a:solidFill>
                <a:latin typeface="Trebuchet MS" panose="020B0603020202020204" pitchFamily="34" charset="0"/>
              </a:rPr>
              <a:t>2- Les terrains des bungalows de Sainte-Marguerite-sur-Mer</a:t>
            </a:r>
            <a:endParaRPr lang="fr-FR" sz="2400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C2FAFAD9-5D47-4E34-81E2-460B4B21FEA4}"/>
              </a:ext>
            </a:extLst>
          </p:cNvPr>
          <p:cNvCxnSpPr>
            <a:cxnSpLocks/>
          </p:cNvCxnSpPr>
          <p:nvPr/>
        </p:nvCxnSpPr>
        <p:spPr>
          <a:xfrm>
            <a:off x="10252363" y="508080"/>
            <a:ext cx="2355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8F775559-34DB-4144-A1D0-BA2EB1FF0624}"/>
              </a:ext>
            </a:extLst>
          </p:cNvPr>
          <p:cNvSpPr txBox="1"/>
          <p:nvPr/>
        </p:nvSpPr>
        <p:spPr>
          <a:xfrm>
            <a:off x="336883" y="184483"/>
            <a:ext cx="9986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</a:rPr>
              <a:t>Trois sites présentant un avancement différent de la maîtrise des biens</a:t>
            </a:r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83758848-1049-4884-8B1D-E3195A9D7C29}"/>
              </a:ext>
            </a:extLst>
          </p:cNvPr>
          <p:cNvGrpSpPr/>
          <p:nvPr/>
        </p:nvGrpSpPr>
        <p:grpSpPr>
          <a:xfrm>
            <a:off x="182063" y="1693464"/>
            <a:ext cx="6201010" cy="3417432"/>
            <a:chOff x="336883" y="1519541"/>
            <a:chExt cx="7161197" cy="2464605"/>
          </a:xfrm>
        </p:grpSpPr>
        <p:sp>
          <p:nvSpPr>
            <p:cNvPr id="11" name="Espace réservé du contenu 2">
              <a:extLst>
                <a:ext uri="{FF2B5EF4-FFF2-40B4-BE49-F238E27FC236}">
                  <a16:creationId xmlns:a16="http://schemas.microsoft.com/office/drawing/2014/main" id="{679C552F-A085-480E-B515-F86C87A7D79F}"/>
                </a:ext>
              </a:extLst>
            </p:cNvPr>
            <p:cNvSpPr txBox="1">
              <a:spLocks/>
            </p:cNvSpPr>
            <p:nvPr/>
          </p:nvSpPr>
          <p:spPr>
            <a:xfrm>
              <a:off x="336883" y="1519541"/>
              <a:ext cx="7161197" cy="2464605"/>
            </a:xfrm>
            <a:prstGeom prst="rect">
              <a:avLst/>
            </a:prstGeom>
            <a:solidFill>
              <a:srgbClr val="0099CC"/>
            </a:solidFill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fr-FR" sz="1800" b="1" dirty="0">
                  <a:solidFill>
                    <a:schemeClr val="bg1"/>
                  </a:solidFill>
                  <a:latin typeface="Trebuchet MS" panose="020B0603020202020204" pitchFamily="34" charset="0"/>
                </a:rPr>
                <a:t>Un schéma particulier de maîtrise des biens</a:t>
              </a:r>
            </a:p>
            <a:p>
              <a:pPr marL="0" indent="0">
                <a:buNone/>
              </a:pPr>
              <a:endParaRPr lang="fr-FR" sz="1800" dirty="0">
                <a:solidFill>
                  <a:schemeClr val="bg1"/>
                </a:solidFill>
                <a:latin typeface="Trebuchet MS" panose="020B0603020202020204" pitchFamily="34" charset="0"/>
              </a:endParaRPr>
            </a:p>
          </p:txBody>
        </p:sp>
        <p:sp>
          <p:nvSpPr>
            <p:cNvPr id="10" name="Espace réservé du contenu 2">
              <a:extLst>
                <a:ext uri="{FF2B5EF4-FFF2-40B4-BE49-F238E27FC236}">
                  <a16:creationId xmlns:a16="http://schemas.microsoft.com/office/drawing/2014/main" id="{AA0CC180-B4C1-4059-BBBD-0FC7D93B6225}"/>
                </a:ext>
              </a:extLst>
            </p:cNvPr>
            <p:cNvSpPr txBox="1">
              <a:spLocks/>
            </p:cNvSpPr>
            <p:nvPr/>
          </p:nvSpPr>
          <p:spPr>
            <a:xfrm>
              <a:off x="484836" y="1828469"/>
              <a:ext cx="6865288" cy="2074892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fr-FR" sz="1500" dirty="0">
                  <a:latin typeface="Trebuchet MS" panose="020B0603020202020204" pitchFamily="34" charset="0"/>
                </a:rPr>
                <a:t>détermination du périmètre et sécurisation des limites parcellaires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identification des différents propriétaires et ayants-droits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estimation de la valeur des biens selon leur nature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conventionnement avec le Conservatoire du littoral et la Commune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négociations en plusieurs temps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transfert de propriété et indemnisation</a:t>
              </a:r>
            </a:p>
            <a:p>
              <a:r>
                <a:rPr lang="fr-FR" sz="1500" dirty="0">
                  <a:latin typeface="Trebuchet MS" panose="020B0603020202020204" pitchFamily="34" charset="0"/>
                </a:rPr>
                <a:t>gestion des biens acquis et des baux</a:t>
              </a:r>
            </a:p>
          </p:txBody>
        </p:sp>
      </p:grpSp>
      <p:pic>
        <p:nvPicPr>
          <p:cNvPr id="12" name="Image 11">
            <a:extLst>
              <a:ext uri="{FF2B5EF4-FFF2-40B4-BE49-F238E27FC236}">
                <a16:creationId xmlns:a16="http://schemas.microsoft.com/office/drawing/2014/main" id="{C95895AC-52D2-42C3-8607-7B1B4F3EA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117" y="1393803"/>
            <a:ext cx="3555544" cy="266665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CA9D8E4-AA46-4E15-9F20-B68B2DCE1D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772" y="4216790"/>
            <a:ext cx="2792020" cy="257546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C0DDEA7-5E6A-4758-9A89-37E54B6B07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2052" y="5685715"/>
            <a:ext cx="2076311" cy="740503"/>
          </a:xfrm>
          <a:prstGeom prst="rect">
            <a:avLst/>
          </a:prstGeom>
        </p:spPr>
      </p:pic>
      <p:pic>
        <p:nvPicPr>
          <p:cNvPr id="15" name="Image 14" descr="Une image contenant texte, logo, Graphique, symbole&#10;&#10;Description générée automatiquement">
            <a:extLst>
              <a:ext uri="{FF2B5EF4-FFF2-40B4-BE49-F238E27FC236}">
                <a16:creationId xmlns:a16="http://schemas.microsoft.com/office/drawing/2014/main" id="{48E30485-C5B6-4B15-9FD2-961C3DBC5C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407" y="5676305"/>
            <a:ext cx="690362" cy="75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62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16836" y="6165273"/>
            <a:ext cx="471055" cy="692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14CD108D-9EF0-47D7-9F4C-D204C1850F9E}"/>
              </a:ext>
            </a:extLst>
          </p:cNvPr>
          <p:cNvCxnSpPr>
            <a:cxnSpLocks/>
          </p:cNvCxnSpPr>
          <p:nvPr/>
        </p:nvCxnSpPr>
        <p:spPr>
          <a:xfrm>
            <a:off x="10252363" y="508080"/>
            <a:ext cx="2355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5811E041-041B-4AA6-814F-B52D41EB636D}"/>
              </a:ext>
            </a:extLst>
          </p:cNvPr>
          <p:cNvSpPr txBox="1"/>
          <p:nvPr/>
        </p:nvSpPr>
        <p:spPr>
          <a:xfrm>
            <a:off x="336883" y="184483"/>
            <a:ext cx="99865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</a:rPr>
              <a:t>Trois sites présentant un avancement différent de la maîtrise des biens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94FCDB8E-BEC1-4B2F-B637-9893EFFC03CE}"/>
              </a:ext>
            </a:extLst>
          </p:cNvPr>
          <p:cNvSpPr txBox="1">
            <a:spLocks/>
          </p:cNvSpPr>
          <p:nvPr/>
        </p:nvSpPr>
        <p:spPr>
          <a:xfrm>
            <a:off x="336883" y="807946"/>
            <a:ext cx="10515600" cy="74525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dirty="0">
                <a:solidFill>
                  <a:schemeClr val="accent2"/>
                </a:solidFill>
                <a:latin typeface="Trebuchet MS" panose="020B0603020202020204" pitchFamily="34" charset="0"/>
              </a:rPr>
              <a:t>3- Le camping municipal de Quiberville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93451100-CE12-4E24-82A4-32529E82883D}"/>
              </a:ext>
            </a:extLst>
          </p:cNvPr>
          <p:cNvSpPr txBox="1">
            <a:spLocks/>
          </p:cNvSpPr>
          <p:nvPr/>
        </p:nvSpPr>
        <p:spPr>
          <a:xfrm>
            <a:off x="336884" y="1813645"/>
            <a:ext cx="4182108" cy="1785898"/>
          </a:xfrm>
          <a:prstGeom prst="rect">
            <a:avLst/>
          </a:prstGeom>
          <a:solidFill>
            <a:srgbClr val="009999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fr-FR" sz="1800" b="1" dirty="0">
                <a:solidFill>
                  <a:schemeClr val="bg1"/>
                </a:solidFill>
                <a:latin typeface="Trebuchet MS" panose="020B0603020202020204" pitchFamily="34" charset="0"/>
              </a:rPr>
              <a:t>Un processus en cours en vue de la maîtrise foncière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7F4D5006-38D6-4EA5-A72E-A922C5A8D624}"/>
              </a:ext>
            </a:extLst>
          </p:cNvPr>
          <p:cNvSpPr txBox="1">
            <a:spLocks/>
          </p:cNvSpPr>
          <p:nvPr/>
        </p:nvSpPr>
        <p:spPr>
          <a:xfrm>
            <a:off x="411939" y="2399235"/>
            <a:ext cx="4031998" cy="102976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500" dirty="0">
                <a:latin typeface="Trebuchet MS" panose="020B0603020202020204" pitchFamily="34" charset="0"/>
              </a:rPr>
              <a:t>détermination du périmètre</a:t>
            </a:r>
          </a:p>
          <a:p>
            <a:r>
              <a:rPr lang="fr-FR" sz="1500" dirty="0">
                <a:latin typeface="Trebuchet MS" panose="020B0603020202020204" pitchFamily="34" charset="0"/>
              </a:rPr>
              <a:t>estimation de la valeur vénale des biens</a:t>
            </a:r>
          </a:p>
          <a:p>
            <a:r>
              <a:rPr lang="fr-FR" sz="1500" dirty="0">
                <a:latin typeface="Trebuchet MS" panose="020B0603020202020204" pitchFamily="34" charset="0"/>
              </a:rPr>
              <a:t>négociations</a:t>
            </a:r>
          </a:p>
        </p:txBody>
      </p:sp>
      <p:pic>
        <p:nvPicPr>
          <p:cNvPr id="12" name="Espace réservé du contenu 3">
            <a:extLst>
              <a:ext uri="{FF2B5EF4-FFF2-40B4-BE49-F238E27FC236}">
                <a16:creationId xmlns:a16="http://schemas.microsoft.com/office/drawing/2014/main" id="{64B26B76-5E9E-4CA6-A196-396C91257E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40"/>
          <a:stretch/>
        </p:blipFill>
        <p:spPr>
          <a:xfrm>
            <a:off x="4806302" y="1813646"/>
            <a:ext cx="5408279" cy="3900463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A7FABF0-CA48-4276-B9E1-1BEADEE3626B}"/>
              </a:ext>
            </a:extLst>
          </p:cNvPr>
          <p:cNvSpPr txBox="1"/>
          <p:nvPr/>
        </p:nvSpPr>
        <p:spPr>
          <a:xfrm>
            <a:off x="7223002" y="5535491"/>
            <a:ext cx="3002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900" dirty="0">
                <a:solidFill>
                  <a:schemeClr val="bg1"/>
                </a:solidFill>
              </a:rPr>
              <a:t>Camping de la Plage de Quiberville-sur-Mer © Cdl / Thomas DROUET, 03/05/2023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9DCA8E2-AD82-4132-96D8-CA964CC28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2052" y="5685715"/>
            <a:ext cx="2076311" cy="74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28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36884" y="184483"/>
            <a:ext cx="8648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rPr>
              <a:t>Notions juridiques sur le cas des bungalows </a:t>
            </a:r>
            <a:endParaRPr lang="fr-FR" sz="3200" dirty="0">
              <a:solidFill>
                <a:schemeClr val="accent5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4" name="Connecteur droit 3"/>
          <p:cNvCxnSpPr>
            <a:cxnSpLocks/>
          </p:cNvCxnSpPr>
          <p:nvPr/>
        </p:nvCxnSpPr>
        <p:spPr>
          <a:xfrm>
            <a:off x="5870491" y="1139091"/>
            <a:ext cx="471799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0016836" y="6165273"/>
            <a:ext cx="471055" cy="692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2D5F972F-1E21-48D0-93F2-DEA9B133D333}"/>
              </a:ext>
            </a:extLst>
          </p:cNvPr>
          <p:cNvSpPr txBox="1">
            <a:spLocks/>
          </p:cNvSpPr>
          <p:nvPr/>
        </p:nvSpPr>
        <p:spPr>
          <a:xfrm>
            <a:off x="336884" y="744682"/>
            <a:ext cx="10515600" cy="66278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3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rPr>
              <a:t>de Sainte-Marguerite-sur-Mer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E8F20F2E-6DF0-4865-B096-356D52D603E0}"/>
              </a:ext>
            </a:extLst>
          </p:cNvPr>
          <p:cNvSpPr txBox="1">
            <a:spLocks/>
          </p:cNvSpPr>
          <p:nvPr/>
        </p:nvSpPr>
        <p:spPr>
          <a:xfrm>
            <a:off x="493643" y="1751555"/>
            <a:ext cx="10515600" cy="365237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2400" dirty="0">
                <a:solidFill>
                  <a:srgbClr val="00B0AC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 </a:t>
            </a:r>
            <a:r>
              <a:rPr lang="fr-FR" sz="2400" dirty="0">
                <a:solidFill>
                  <a:srgbClr val="00B0AC"/>
                </a:solidFill>
                <a:latin typeface="Trebuchet MS" panose="020B0603020202020204" pitchFamily="34" charset="0"/>
              </a:rPr>
              <a:t>Une situation juridique complexe :</a:t>
            </a:r>
          </a:p>
          <a:p>
            <a:pPr marL="622300">
              <a:lnSpc>
                <a:spcPct val="100000"/>
              </a:lnSpc>
              <a:spcBef>
                <a:spcPts val="2400"/>
              </a:spcBef>
            </a:pPr>
            <a:r>
              <a:rPr lang="fr-FR" sz="1600" dirty="0">
                <a:latin typeface="Trebuchet MS" panose="020B0603020202020204" pitchFamily="34" charset="0"/>
              </a:rPr>
              <a:t>la distorsion entre propriété du sol et des constructions</a:t>
            </a:r>
          </a:p>
          <a:p>
            <a:pPr marL="622300">
              <a:lnSpc>
                <a:spcPct val="100000"/>
              </a:lnSpc>
              <a:spcBef>
                <a:spcPts val="1200"/>
              </a:spcBef>
            </a:pPr>
            <a:r>
              <a:rPr lang="fr-FR" sz="1600" dirty="0">
                <a:latin typeface="Trebuchet MS" panose="020B0603020202020204" pitchFamily="34" charset="0"/>
              </a:rPr>
              <a:t>la classification juridique des bungalows</a:t>
            </a:r>
          </a:p>
          <a:p>
            <a:pPr marL="622300">
              <a:lnSpc>
                <a:spcPct val="100000"/>
              </a:lnSpc>
              <a:spcBef>
                <a:spcPts val="1200"/>
              </a:spcBef>
            </a:pPr>
            <a:r>
              <a:rPr lang="fr-FR" sz="1600" dirty="0">
                <a:latin typeface="Trebuchet MS" panose="020B0603020202020204" pitchFamily="34" charset="0"/>
              </a:rPr>
              <a:t>la qualification des conventions consenties aux occupants</a:t>
            </a:r>
          </a:p>
          <a:p>
            <a:pPr marL="622300">
              <a:lnSpc>
                <a:spcPct val="100000"/>
              </a:lnSpc>
              <a:spcBef>
                <a:spcPts val="1200"/>
              </a:spcBef>
            </a:pPr>
            <a:r>
              <a:rPr lang="fr-FR" sz="1600" dirty="0">
                <a:latin typeface="Trebuchet MS" panose="020B0603020202020204" pitchFamily="34" charset="0"/>
              </a:rPr>
              <a:t>une indivision fluctuante</a:t>
            </a:r>
          </a:p>
          <a:p>
            <a:pPr marL="622300">
              <a:lnSpc>
                <a:spcPct val="100000"/>
              </a:lnSpc>
              <a:spcBef>
                <a:spcPts val="1200"/>
              </a:spcBef>
            </a:pPr>
            <a:r>
              <a:rPr lang="fr-FR" sz="1600" dirty="0">
                <a:latin typeface="Trebuchet MS" panose="020B0603020202020204" pitchFamily="34" charset="0"/>
              </a:rPr>
              <a:t>les modes d’acquisition envisageables</a:t>
            </a:r>
          </a:p>
          <a:p>
            <a:pPr marL="622300">
              <a:lnSpc>
                <a:spcPct val="100000"/>
              </a:lnSpc>
              <a:spcBef>
                <a:spcPts val="1200"/>
              </a:spcBef>
            </a:pPr>
            <a:r>
              <a:rPr lang="fr-FR" sz="1600" dirty="0">
                <a:latin typeface="Trebuchet MS" panose="020B0603020202020204" pitchFamily="34" charset="0"/>
              </a:rPr>
              <a:t>les droits et obligations de chacune</a:t>
            </a:r>
          </a:p>
        </p:txBody>
      </p:sp>
    </p:spTree>
    <p:extLst>
      <p:ext uri="{BB962C8B-B14F-4D97-AF65-F5344CB8AC3E}">
        <p14:creationId xmlns:p14="http://schemas.microsoft.com/office/powerpoint/2010/main" val="151755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16836" y="6165273"/>
            <a:ext cx="471055" cy="692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9C50334E-5FFC-4C73-9FBC-AE28CECB3200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600" dirty="0">
                <a:solidFill>
                  <a:srgbClr val="00B0AC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 </a:t>
            </a:r>
            <a:r>
              <a:rPr lang="fr-FR" sz="2400" dirty="0">
                <a:solidFill>
                  <a:srgbClr val="00B0AC"/>
                </a:solidFill>
                <a:latin typeface="Trebuchet MS" panose="020B0603020202020204" pitchFamily="34" charset="0"/>
              </a:rPr>
              <a:t>Des limites de propriété imprécises</a:t>
            </a:r>
          </a:p>
          <a:p>
            <a:pPr marL="450850">
              <a:lnSpc>
                <a:spcPct val="100000"/>
              </a:lnSpc>
              <a:spcBef>
                <a:spcPts val="2400"/>
              </a:spcBef>
              <a:tabLst>
                <a:tab pos="542925" algn="l"/>
              </a:tabLst>
            </a:pPr>
            <a:r>
              <a:rPr lang="fr-FR" sz="1600" dirty="0">
                <a:latin typeface="Trebuchet MS" panose="020B0603020202020204" pitchFamily="34" charset="0"/>
              </a:rPr>
              <a:t>la réalité de la propriété voisine</a:t>
            </a:r>
          </a:p>
          <a:p>
            <a:pPr marL="450850">
              <a:lnSpc>
                <a:spcPct val="100000"/>
              </a:lnSpc>
              <a:spcBef>
                <a:spcPts val="1200"/>
              </a:spcBef>
              <a:tabLst>
                <a:tab pos="542925" algn="l"/>
              </a:tabLst>
            </a:pPr>
            <a:r>
              <a:rPr lang="fr-FR" sz="1600" dirty="0">
                <a:latin typeface="Trebuchet MS" panose="020B0603020202020204" pitchFamily="34" charset="0"/>
              </a:rPr>
              <a:t>la sécurisation des limites de propriété par un bornage</a:t>
            </a:r>
          </a:p>
          <a:p>
            <a:pPr marL="450850">
              <a:lnSpc>
                <a:spcPct val="100000"/>
              </a:lnSpc>
              <a:spcBef>
                <a:spcPts val="1200"/>
              </a:spcBef>
              <a:tabLst>
                <a:tab pos="542925" algn="l"/>
              </a:tabLst>
            </a:pPr>
            <a:r>
              <a:rPr lang="fr-FR" sz="1600" dirty="0">
                <a:latin typeface="Trebuchet MS" panose="020B0603020202020204" pitchFamily="34" charset="0"/>
              </a:rPr>
              <a:t>la clôture des propriétés</a:t>
            </a:r>
          </a:p>
          <a:p>
            <a:pPr marL="450850">
              <a:tabLst>
                <a:tab pos="542925" algn="l"/>
              </a:tabLst>
            </a:pPr>
            <a:endParaRPr lang="fr-FR" sz="16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fr-FR" sz="1600" dirty="0">
                <a:solidFill>
                  <a:srgbClr val="00B0AC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 </a:t>
            </a:r>
            <a:r>
              <a:rPr lang="fr-FR" sz="2400" dirty="0">
                <a:solidFill>
                  <a:srgbClr val="00B0AC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U</a:t>
            </a:r>
            <a:r>
              <a:rPr lang="fr-FR" sz="2400" dirty="0">
                <a:solidFill>
                  <a:srgbClr val="00B0AC"/>
                </a:solidFill>
                <a:latin typeface="Trebuchet MS" panose="020B0603020202020204" pitchFamily="34" charset="0"/>
              </a:rPr>
              <a:t>ne relocalisation délicate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21E73D6-B2FD-46D1-9A32-8019A71A479B}"/>
              </a:ext>
            </a:extLst>
          </p:cNvPr>
          <p:cNvSpPr txBox="1"/>
          <p:nvPr/>
        </p:nvSpPr>
        <p:spPr>
          <a:xfrm>
            <a:off x="336884" y="184483"/>
            <a:ext cx="8648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rPr>
              <a:t>Notions juridiques sur le cas des bungalows </a:t>
            </a:r>
            <a:endParaRPr lang="fr-FR" sz="3200" dirty="0">
              <a:solidFill>
                <a:schemeClr val="accent5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A3FDB198-9783-430C-8B34-8DBA8D80B186}"/>
              </a:ext>
            </a:extLst>
          </p:cNvPr>
          <p:cNvCxnSpPr>
            <a:cxnSpLocks/>
          </p:cNvCxnSpPr>
          <p:nvPr/>
        </p:nvCxnSpPr>
        <p:spPr>
          <a:xfrm>
            <a:off x="5870491" y="1139091"/>
            <a:ext cx="471799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re 1">
            <a:extLst>
              <a:ext uri="{FF2B5EF4-FFF2-40B4-BE49-F238E27FC236}">
                <a16:creationId xmlns:a16="http://schemas.microsoft.com/office/drawing/2014/main" id="{E14DA4BA-54AE-4A01-88FC-E384FBDCEDB1}"/>
              </a:ext>
            </a:extLst>
          </p:cNvPr>
          <p:cNvSpPr txBox="1">
            <a:spLocks/>
          </p:cNvSpPr>
          <p:nvPr/>
        </p:nvSpPr>
        <p:spPr>
          <a:xfrm>
            <a:off x="336884" y="744682"/>
            <a:ext cx="10515600" cy="66278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33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rPr>
              <a:t>de Sainte-Marguerite-sur-Mer</a:t>
            </a:r>
          </a:p>
        </p:txBody>
      </p:sp>
    </p:spTree>
    <p:extLst>
      <p:ext uri="{BB962C8B-B14F-4D97-AF65-F5344CB8AC3E}">
        <p14:creationId xmlns:p14="http://schemas.microsoft.com/office/powerpoint/2010/main" val="61196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016836" y="6165273"/>
            <a:ext cx="471055" cy="692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ED065D9-C176-49C4-BA2B-E43E3BEF85B1}"/>
              </a:ext>
            </a:extLst>
          </p:cNvPr>
          <p:cNvSpPr txBox="1"/>
          <p:nvPr/>
        </p:nvSpPr>
        <p:spPr>
          <a:xfrm>
            <a:off x="336884" y="184483"/>
            <a:ext cx="8648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  <a:ea typeface="+mn-ea"/>
                <a:cs typeface="+mn-cs"/>
              </a:rPr>
              <a:t>Actions en cours</a:t>
            </a:r>
            <a:endParaRPr lang="fr-FR" sz="3200" dirty="0">
              <a:solidFill>
                <a:schemeClr val="accent5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A8C2DE89-FFD6-4E87-88F4-E150ED90FE54}"/>
              </a:ext>
            </a:extLst>
          </p:cNvPr>
          <p:cNvCxnSpPr>
            <a:cxnSpLocks/>
          </p:cNvCxnSpPr>
          <p:nvPr/>
        </p:nvCxnSpPr>
        <p:spPr>
          <a:xfrm>
            <a:off x="3591117" y="557223"/>
            <a:ext cx="689677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CF1AF101-1141-4BC7-A5E5-3578478ACB6D}"/>
              </a:ext>
            </a:extLst>
          </p:cNvPr>
          <p:cNvSpPr txBox="1">
            <a:spLocks/>
          </p:cNvSpPr>
          <p:nvPr/>
        </p:nvSpPr>
        <p:spPr>
          <a:xfrm>
            <a:off x="2126343" y="1253331"/>
            <a:ext cx="7351320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1800" dirty="0">
                <a:solidFill>
                  <a:schemeClr val="accent2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 </a:t>
            </a:r>
            <a:r>
              <a:rPr lang="fr-FR" sz="1800" b="1" dirty="0">
                <a:solidFill>
                  <a:schemeClr val="accent2"/>
                </a:solidFill>
                <a:latin typeface="Trebuchet MS" panose="020B0603020202020204" pitchFamily="34" charset="0"/>
              </a:rPr>
              <a:t>Sur le nouvel équipement touristique de Quiberville</a:t>
            </a:r>
            <a:endParaRPr lang="fr-FR" sz="1600" b="1" dirty="0">
              <a:solidFill>
                <a:schemeClr val="accent2"/>
              </a:solidFill>
              <a:latin typeface="Trebuchet MS" panose="020B0603020202020204" pitchFamily="34" charset="0"/>
            </a:endParaRPr>
          </a:p>
          <a:p>
            <a:pPr marL="174625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fr-FR" sz="1600" dirty="0">
                <a:solidFill>
                  <a:srgbClr val="00B0AC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  </a:t>
            </a:r>
            <a:r>
              <a:rPr lang="fr-FR" sz="1600" dirty="0"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fr-FR" sz="1600" dirty="0">
                <a:latin typeface="Trebuchet MS" panose="020B0603020202020204" pitchFamily="34" charset="0"/>
              </a:rPr>
              <a:t>intervention de l’EPF terminée</a:t>
            </a:r>
          </a:p>
          <a:p>
            <a:endParaRPr lang="fr-FR" sz="16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fr-FR" sz="1600" dirty="0">
                <a:solidFill>
                  <a:schemeClr val="accent2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fr-FR" sz="1600" dirty="0">
                <a:latin typeface="Trebuchet MS" panose="020B0603020202020204" pitchFamily="34" charset="0"/>
              </a:rPr>
              <a:t> </a:t>
            </a:r>
            <a:r>
              <a:rPr lang="fr-FR" sz="1800" b="1" dirty="0">
                <a:solidFill>
                  <a:schemeClr val="accent2"/>
                </a:solidFill>
                <a:latin typeface="Trebuchet MS" panose="020B0603020202020204" pitchFamily="34" charset="0"/>
              </a:rPr>
              <a:t>Sur les terrains des bungalows de Sainte-Marguerite-sur-Mer</a:t>
            </a:r>
          </a:p>
          <a:p>
            <a:pPr marL="174625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fr-FR" sz="1600" dirty="0">
                <a:solidFill>
                  <a:srgbClr val="00B0AC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 </a:t>
            </a:r>
            <a:r>
              <a:rPr lang="fr-FR" sz="1600" dirty="0"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fr-FR" sz="1600" dirty="0">
                <a:latin typeface="Trebuchet MS" panose="020B0603020202020204" pitchFamily="34" charset="0"/>
              </a:rPr>
              <a:t>négociations avec quatre propriétaires de bungalows</a:t>
            </a:r>
          </a:p>
          <a:p>
            <a:pPr marL="174625" indent="0">
              <a:buNone/>
            </a:pPr>
            <a:r>
              <a:rPr lang="fr-FR" sz="1600" dirty="0">
                <a:solidFill>
                  <a:srgbClr val="00B0AC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 </a:t>
            </a:r>
            <a:r>
              <a:rPr lang="fr-FR" sz="1600" dirty="0"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fr-FR" sz="1600" dirty="0">
                <a:latin typeface="Trebuchet MS" panose="020B0603020202020204" pitchFamily="34" charset="0"/>
              </a:rPr>
              <a:t>appel et encaissement des loyers annuels des sept locataires</a:t>
            </a:r>
          </a:p>
          <a:p>
            <a:endParaRPr lang="fr-FR" sz="1600" dirty="0">
              <a:latin typeface="Trebuchet MS" panose="020B0603020202020204" pitchFamily="34" charset="0"/>
            </a:endParaRPr>
          </a:p>
          <a:p>
            <a:pPr marL="0" indent="0">
              <a:buNone/>
            </a:pPr>
            <a:r>
              <a:rPr lang="fr-FR" sz="1800" dirty="0">
                <a:solidFill>
                  <a:schemeClr val="accent2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fr-FR" sz="1600" dirty="0"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fr-FR" sz="1800" b="1" dirty="0">
                <a:solidFill>
                  <a:schemeClr val="accent2"/>
                </a:solidFill>
                <a:latin typeface="Trebuchet MS" panose="020B0603020202020204" pitchFamily="34" charset="0"/>
              </a:rPr>
              <a:t>Sur le camping municipal de Quiberville</a:t>
            </a:r>
            <a:r>
              <a:rPr lang="fr-FR" sz="1800" dirty="0">
                <a:solidFill>
                  <a:schemeClr val="accent2"/>
                </a:solidFill>
                <a:latin typeface="Trebuchet MS" panose="020B0603020202020204" pitchFamily="34" charset="0"/>
              </a:rPr>
              <a:t> </a:t>
            </a:r>
          </a:p>
          <a:p>
            <a:pPr marL="174625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fr-FR" sz="1600" dirty="0">
                <a:solidFill>
                  <a:srgbClr val="00B0AC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 </a:t>
            </a:r>
            <a:r>
              <a:rPr lang="fr-FR" sz="1600" dirty="0">
                <a:latin typeface="Trebuchet MS" panose="020B0603020202020204" pitchFamily="34" charset="0"/>
                <a:sym typeface="Wingdings" panose="05000000000000000000" pitchFamily="2" charset="2"/>
              </a:rPr>
              <a:t> </a:t>
            </a:r>
            <a:r>
              <a:rPr lang="fr-FR" sz="1600" dirty="0">
                <a:latin typeface="Trebuchet MS" panose="020B0603020202020204" pitchFamily="34" charset="0"/>
              </a:rPr>
              <a:t>détermination du périmètre</a:t>
            </a:r>
          </a:p>
          <a:p>
            <a:pPr marL="174625" indent="0">
              <a:buNone/>
            </a:pPr>
            <a:r>
              <a:rPr lang="fr-FR" sz="1600" dirty="0">
                <a:solidFill>
                  <a:srgbClr val="00B0AC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 </a:t>
            </a:r>
            <a:r>
              <a:rPr lang="fr-FR" sz="1600" dirty="0">
                <a:latin typeface="Trebuchet MS" panose="020B0603020202020204" pitchFamily="34" charset="0"/>
                <a:sym typeface="Webdings" panose="05030102010509060703" pitchFamily="18" charset="2"/>
              </a:rPr>
              <a:t> </a:t>
            </a:r>
            <a:r>
              <a:rPr lang="fr-FR" sz="1600" dirty="0">
                <a:latin typeface="Trebuchet MS" panose="020B0603020202020204" pitchFamily="34" charset="0"/>
              </a:rPr>
              <a:t>estimation de la valeur vénale des biens</a:t>
            </a:r>
          </a:p>
          <a:p>
            <a:pPr marL="174625" indent="0">
              <a:buNone/>
            </a:pPr>
            <a:r>
              <a:rPr lang="fr-FR" sz="1600" dirty="0">
                <a:solidFill>
                  <a:srgbClr val="00B0AC"/>
                </a:solidFill>
                <a:latin typeface="Trebuchet MS" panose="020B0603020202020204" pitchFamily="34" charset="0"/>
                <a:sym typeface="Wingdings" panose="05000000000000000000" pitchFamily="2" charset="2"/>
              </a:rPr>
              <a:t>  </a:t>
            </a:r>
            <a:r>
              <a:rPr lang="fr-FR" sz="1600" dirty="0">
                <a:latin typeface="Trebuchet MS" panose="020B0603020202020204" pitchFamily="34" charset="0"/>
                <a:sym typeface="Webdings" panose="05030102010509060703" pitchFamily="18" charset="2"/>
              </a:rPr>
              <a:t> </a:t>
            </a:r>
            <a:r>
              <a:rPr lang="fr-FR" sz="1600" dirty="0">
                <a:latin typeface="Trebuchet MS" panose="020B0603020202020204" pitchFamily="34" charset="0"/>
              </a:rPr>
              <a:t>négociations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F3A9E71F-C8D7-44C5-8706-190F4BB84819}"/>
              </a:ext>
            </a:extLst>
          </p:cNvPr>
          <p:cNvCxnSpPr/>
          <p:nvPr/>
        </p:nvCxnSpPr>
        <p:spPr>
          <a:xfrm>
            <a:off x="2592274" y="4806383"/>
            <a:ext cx="0" cy="232229"/>
          </a:xfrm>
          <a:prstGeom prst="straightConnector1">
            <a:avLst/>
          </a:prstGeom>
          <a:ln>
            <a:solidFill>
              <a:srgbClr val="00B0A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B3070835-C575-4185-824B-5443B6528148}"/>
              </a:ext>
            </a:extLst>
          </p:cNvPr>
          <p:cNvCxnSpPr>
            <a:cxnSpLocks/>
          </p:cNvCxnSpPr>
          <p:nvPr/>
        </p:nvCxnSpPr>
        <p:spPr>
          <a:xfrm>
            <a:off x="2591366" y="2994819"/>
            <a:ext cx="0" cy="232229"/>
          </a:xfrm>
          <a:prstGeom prst="straightConnector1">
            <a:avLst/>
          </a:prstGeom>
          <a:ln>
            <a:solidFill>
              <a:srgbClr val="00B0A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883F6609-6CAF-4987-8810-376C4038873D}"/>
              </a:ext>
            </a:extLst>
          </p:cNvPr>
          <p:cNvCxnSpPr>
            <a:cxnSpLocks/>
          </p:cNvCxnSpPr>
          <p:nvPr/>
        </p:nvCxnSpPr>
        <p:spPr>
          <a:xfrm>
            <a:off x="2592274" y="4443979"/>
            <a:ext cx="0" cy="247084"/>
          </a:xfrm>
          <a:prstGeom prst="straightConnector1">
            <a:avLst/>
          </a:prstGeom>
          <a:ln>
            <a:solidFill>
              <a:srgbClr val="00B0A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373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36884" y="184483"/>
            <a:ext cx="81975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accent5">
                    <a:lumMod val="75000"/>
                  </a:schemeClr>
                </a:solidFill>
                <a:latin typeface="Trebuchet MS" panose="020B0603020202020204" pitchFamily="34" charset="0"/>
              </a:rPr>
              <a:t>Actions à venir : travaux de remise en état</a:t>
            </a:r>
          </a:p>
        </p:txBody>
      </p:sp>
      <p:cxnSp>
        <p:nvCxnSpPr>
          <p:cNvPr id="4" name="Connecteur droit 3"/>
          <p:cNvCxnSpPr>
            <a:cxnSpLocks/>
          </p:cNvCxnSpPr>
          <p:nvPr/>
        </p:nvCxnSpPr>
        <p:spPr>
          <a:xfrm>
            <a:off x="8403771" y="566601"/>
            <a:ext cx="208412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/>
          <p:nvPr/>
        </p:nvSpPr>
        <p:spPr>
          <a:xfrm>
            <a:off x="10016836" y="6165273"/>
            <a:ext cx="471055" cy="6927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extShape 2">
            <a:extLst>
              <a:ext uri="{FF2B5EF4-FFF2-40B4-BE49-F238E27FC236}">
                <a16:creationId xmlns:a16="http://schemas.microsoft.com/office/drawing/2014/main" id="{CEB75137-4418-419E-9E17-4341A4D84C5C}"/>
              </a:ext>
            </a:extLst>
          </p:cNvPr>
          <p:cNvSpPr txBox="1"/>
          <p:nvPr/>
        </p:nvSpPr>
        <p:spPr>
          <a:xfrm>
            <a:off x="336884" y="1183511"/>
            <a:ext cx="9907928" cy="1808023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marL="444500" indent="-336550" algn="just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fr-FR" b="1" strike="noStrike" spc="-1" dirty="0"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fr-FR" b="1" strike="noStrike" spc="-1" dirty="0">
                <a:solidFill>
                  <a:srgbClr val="00B0AC"/>
                </a:solidFill>
                <a:latin typeface="Trebuchet MS" panose="020B0603020202020204" pitchFamily="34" charset="0"/>
              </a:rPr>
              <a:t>  Intervention Opérationnelle </a:t>
            </a:r>
            <a:r>
              <a:rPr lang="fr-FR" b="0" strike="noStrike" spc="-1" dirty="0">
                <a:solidFill>
                  <a:srgbClr val="000000"/>
                </a:solidFill>
                <a:latin typeface="Trebuchet MS" panose="020B0603020202020204" pitchFamily="34" charset="0"/>
              </a:rPr>
              <a:t>de l’EPF Normandie sur les deux sites du camping municipal de Quiberville (en cours) et des bungalows de Sainte-Marguerite-sur-Mer (à venir) </a:t>
            </a:r>
            <a:endParaRPr lang="fr-FR" b="0" strike="noStrike" spc="-1" dirty="0">
              <a:solidFill>
                <a:srgbClr val="000000"/>
              </a:solidFill>
              <a:latin typeface="Trebuchet MS" panose="020B0603020202020204" pitchFamily="34" charset="0"/>
              <a:ea typeface="Microsoft YaHei"/>
            </a:endParaRPr>
          </a:p>
          <a:p>
            <a:pPr marL="444500" indent="-336550" algn="just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fr-FR" b="1" strike="noStrike" spc="-1" dirty="0"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fr-FR" b="1" strike="noStrike" spc="-1" dirty="0">
                <a:solidFill>
                  <a:srgbClr val="00B0AC"/>
                </a:solidFill>
                <a:latin typeface="Trebuchet MS" panose="020B0603020202020204" pitchFamily="34" charset="0"/>
              </a:rPr>
              <a:t>  Conventionnements</a:t>
            </a:r>
            <a:r>
              <a:rPr lang="fr-FR" b="1" strike="noStrike" spc="-1" dirty="0">
                <a:solidFill>
                  <a:srgbClr val="FF9900"/>
                </a:solidFill>
                <a:latin typeface="Trebuchet MS" panose="020B0603020202020204" pitchFamily="34" charset="0"/>
              </a:rPr>
              <a:t> </a:t>
            </a:r>
            <a:r>
              <a:rPr lang="fr-FR" b="0" strike="noStrike" spc="-1" dirty="0">
                <a:solidFill>
                  <a:srgbClr val="000000"/>
                </a:solidFill>
                <a:latin typeface="Trebuchet MS" panose="020B0603020202020204" pitchFamily="34" charset="0"/>
              </a:rPr>
              <a:t>avec le Conservatoire du Littoral et les collectivités au titre du fond friche Régional (partenariat EPFN/Région) </a:t>
            </a:r>
            <a:endParaRPr lang="fr-FR" b="0" strike="noStrike" spc="-1" dirty="0">
              <a:solidFill>
                <a:srgbClr val="000000"/>
              </a:solidFill>
              <a:latin typeface="Trebuchet MS" panose="020B0603020202020204" pitchFamily="34" charset="0"/>
              <a:ea typeface="Microsoft YaHei"/>
            </a:endParaRPr>
          </a:p>
          <a:p>
            <a:pPr marL="108000" algn="just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</a:pPr>
            <a:r>
              <a:rPr lang="fr-FR" b="1" strike="noStrike" spc="-1" dirty="0">
                <a:latin typeface="Trebuchet MS" panose="020B0603020202020204" pitchFamily="34" charset="0"/>
                <a:sym typeface="Wingdings" panose="05000000000000000000" pitchFamily="2" charset="2"/>
              </a:rPr>
              <a:t></a:t>
            </a:r>
            <a:r>
              <a:rPr lang="fr-FR" b="1" strike="noStrike" spc="-1" dirty="0">
                <a:solidFill>
                  <a:srgbClr val="00B0AC"/>
                </a:solidFill>
                <a:latin typeface="Trebuchet MS" panose="020B0603020202020204" pitchFamily="34" charset="0"/>
              </a:rPr>
              <a:t>  Etudes préalables </a:t>
            </a:r>
            <a:r>
              <a:rPr lang="fr-FR" b="0" strike="noStrike" spc="-1" dirty="0">
                <a:solidFill>
                  <a:srgbClr val="000000"/>
                </a:solidFill>
                <a:latin typeface="Trebuchet MS" panose="020B0603020202020204" pitchFamily="34" charset="0"/>
              </a:rPr>
              <a:t>nécessaires au dimensionnement technique et financier des travaux</a:t>
            </a:r>
            <a:endParaRPr lang="fr-FR" b="0" strike="noStrike" spc="-1" dirty="0">
              <a:solidFill>
                <a:srgbClr val="000000"/>
              </a:solidFill>
              <a:latin typeface="Trebuchet MS" panose="020B0603020202020204" pitchFamily="34" charset="0"/>
              <a:ea typeface="Microsoft YaHei"/>
            </a:endParaRP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5AC25D50-0525-4765-8C4B-A10180480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5368" y="5691201"/>
            <a:ext cx="2076311" cy="740503"/>
          </a:xfrm>
          <a:prstGeom prst="rect">
            <a:avLst/>
          </a:prstGeom>
        </p:spPr>
      </p:pic>
      <p:pic>
        <p:nvPicPr>
          <p:cNvPr id="24" name="Image 23" descr="Une image contenant texte, logo, Graphique, symbole&#10;&#10;Description générée automatiquement">
            <a:extLst>
              <a:ext uri="{FF2B5EF4-FFF2-40B4-BE49-F238E27FC236}">
                <a16:creationId xmlns:a16="http://schemas.microsoft.com/office/drawing/2014/main" id="{1D6488F0-67BC-4739-A5E4-94634D8459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723" y="5681791"/>
            <a:ext cx="690362" cy="759324"/>
          </a:xfrm>
          <a:prstGeom prst="rect">
            <a:avLst/>
          </a:prstGeom>
        </p:spPr>
      </p:pic>
      <p:pic>
        <p:nvPicPr>
          <p:cNvPr id="25" name="Image 24" descr="Une image contenant Emblème, symbole, logo, capture d’écran&#10;&#10;Description générée automatiquement">
            <a:extLst>
              <a:ext uri="{FF2B5EF4-FFF2-40B4-BE49-F238E27FC236}">
                <a16:creationId xmlns:a16="http://schemas.microsoft.com/office/drawing/2014/main" id="{6EF5B228-A8CE-4BA9-A5D8-6C27E2F10D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503" y="5681791"/>
            <a:ext cx="629813" cy="692727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21ADA408-57D5-49C6-BF77-E24A7395D3F2}"/>
              </a:ext>
            </a:extLst>
          </p:cNvPr>
          <p:cNvSpPr txBox="1"/>
          <p:nvPr/>
        </p:nvSpPr>
        <p:spPr>
          <a:xfrm>
            <a:off x="6792686" y="6341360"/>
            <a:ext cx="16110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2A55D8"/>
                </a:solidFill>
                <a:latin typeface="Arial Black" panose="020B0A04020102020204" pitchFamily="34" charset="0"/>
              </a:rPr>
              <a:t>Quiberville</a:t>
            </a: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4DA0D891-F0A0-4E15-B5D6-56FE2D66D34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868" y="5529831"/>
            <a:ext cx="1116456" cy="1056912"/>
          </a:xfrm>
          <a:prstGeom prst="rect">
            <a:avLst/>
          </a:prstGeom>
        </p:spPr>
      </p:pic>
      <p:grpSp>
        <p:nvGrpSpPr>
          <p:cNvPr id="30" name="Groupe 29">
            <a:extLst>
              <a:ext uri="{FF2B5EF4-FFF2-40B4-BE49-F238E27FC236}">
                <a16:creationId xmlns:a16="http://schemas.microsoft.com/office/drawing/2014/main" id="{7691EE35-EDE0-41BA-A5CC-9B434E02841D}"/>
              </a:ext>
            </a:extLst>
          </p:cNvPr>
          <p:cNvGrpSpPr/>
          <p:nvPr/>
        </p:nvGrpSpPr>
        <p:grpSpPr>
          <a:xfrm>
            <a:off x="1942662" y="3255285"/>
            <a:ext cx="6696371" cy="1849425"/>
            <a:chOff x="2513718" y="3307555"/>
            <a:chExt cx="6696371" cy="1849425"/>
          </a:xfrm>
        </p:grpSpPr>
        <p:sp>
          <p:nvSpPr>
            <p:cNvPr id="28" name="TextShape 2">
              <a:extLst>
                <a:ext uri="{FF2B5EF4-FFF2-40B4-BE49-F238E27FC236}">
                  <a16:creationId xmlns:a16="http://schemas.microsoft.com/office/drawing/2014/main" id="{E2109D1C-AFA0-450E-89BB-5C4403D084E5}"/>
                </a:ext>
              </a:extLst>
            </p:cNvPr>
            <p:cNvSpPr txBox="1"/>
            <p:nvPr/>
          </p:nvSpPr>
          <p:spPr>
            <a:xfrm>
              <a:off x="2790313" y="3536767"/>
              <a:ext cx="5841578" cy="1427009"/>
            </a:xfrm>
            <a:prstGeom prst="rect">
              <a:avLst/>
            </a:prstGeom>
            <a:noFill/>
            <a:ln>
              <a:noFill/>
            </a:ln>
          </p:spPr>
          <p:txBody>
            <a:bodyPr lIns="0" tIns="0" rIns="0" bIns="0">
              <a:noAutofit/>
            </a:bodyPr>
            <a:lstStyle/>
            <a:p>
              <a:pPr marL="108000" algn="ctr">
                <a:spcBef>
                  <a:spcPts val="1417"/>
                </a:spcBef>
                <a:buClr>
                  <a:srgbClr val="000000"/>
                </a:buClr>
                <a:buSzPct val="45000"/>
              </a:pPr>
              <a:r>
                <a:rPr lang="fr-FR" b="0" strike="noStrike" spc="-1" dirty="0">
                  <a:solidFill>
                    <a:srgbClr val="000000"/>
                  </a:solidFill>
                  <a:latin typeface="Trebuchet MS" panose="020B0603020202020204" pitchFamily="34" charset="0"/>
                </a:rPr>
                <a:t>Prise en compte des enjeux spécifiques à chaque site </a:t>
              </a:r>
            </a:p>
            <a:p>
              <a:pPr marL="108000" algn="ctr">
                <a:spcBef>
                  <a:spcPts val="1417"/>
                </a:spcBef>
                <a:buClr>
                  <a:srgbClr val="000000"/>
                </a:buClr>
                <a:buSzPct val="45000"/>
              </a:pPr>
              <a:r>
                <a:rPr lang="fr-FR" b="0" strike="noStrike" spc="-1" dirty="0">
                  <a:solidFill>
                    <a:srgbClr val="000000"/>
                  </a:solidFill>
                  <a:latin typeface="Trebuchet MS" panose="020B0603020202020204" pitchFamily="34" charset="0"/>
                </a:rPr>
                <a:t>du point de vue technique, de la maîtrise foncière et</a:t>
              </a:r>
            </a:p>
            <a:p>
              <a:pPr marL="108000" algn="ctr">
                <a:spcBef>
                  <a:spcPts val="1417"/>
                </a:spcBef>
                <a:buClr>
                  <a:srgbClr val="000000"/>
                </a:buClr>
                <a:buSzPct val="45000"/>
              </a:pPr>
              <a:r>
                <a:rPr lang="fr-FR" b="0" strike="noStrike" spc="-1" dirty="0">
                  <a:solidFill>
                    <a:srgbClr val="000000"/>
                  </a:solidFill>
                  <a:latin typeface="Trebuchet MS" panose="020B0603020202020204" pitchFamily="34" charset="0"/>
                </a:rPr>
                <a:t> du projet dans lequel s’inscrit l’opération</a:t>
              </a:r>
            </a:p>
            <a:p>
              <a:pPr algn="ctr">
                <a:lnSpc>
                  <a:spcPct val="90000"/>
                </a:lnSpc>
                <a:spcBef>
                  <a:spcPts val="1417"/>
                </a:spcBef>
              </a:pPr>
              <a:endParaRPr lang="fr-FR" b="0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endParaRPr>
            </a:p>
            <a:p>
              <a:pPr marL="864000" lvl="1" indent="-324000" algn="ctr">
                <a:lnSpc>
                  <a:spcPct val="90000"/>
                </a:lnSpc>
                <a:spcBef>
                  <a:spcPts val="1417"/>
                </a:spcBef>
                <a:buClr>
                  <a:srgbClr val="000000"/>
                </a:buClr>
                <a:buSzPct val="75000"/>
                <a:buFont typeface="Symbol" charset="2"/>
                <a:buChar char=""/>
              </a:pPr>
              <a:endParaRPr lang="fr-FR" b="0" strike="noStrike" spc="-1" dirty="0">
                <a:solidFill>
                  <a:srgbClr val="000000"/>
                </a:solidFill>
                <a:latin typeface="Trebuchet MS" panose="020B0603020202020204" pitchFamily="34" charset="0"/>
                <a:ea typeface="Microsoft YaHei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8739822-DD2C-455A-9DF2-D0FFABF142D6}"/>
                </a:ext>
              </a:extLst>
            </p:cNvPr>
            <p:cNvSpPr/>
            <p:nvPr/>
          </p:nvSpPr>
          <p:spPr>
            <a:xfrm>
              <a:off x="2513718" y="3307555"/>
              <a:ext cx="6696371" cy="1849425"/>
            </a:xfrm>
            <a:custGeom>
              <a:avLst/>
              <a:gdLst>
                <a:gd name="connsiteX0" fmla="*/ 0 w 6696371"/>
                <a:gd name="connsiteY0" fmla="*/ 0 h 1849425"/>
                <a:gd name="connsiteX1" fmla="*/ 424103 w 6696371"/>
                <a:gd name="connsiteY1" fmla="*/ 0 h 1849425"/>
                <a:gd name="connsiteX2" fmla="*/ 781243 w 6696371"/>
                <a:gd name="connsiteY2" fmla="*/ 0 h 1849425"/>
                <a:gd name="connsiteX3" fmla="*/ 1272310 w 6696371"/>
                <a:gd name="connsiteY3" fmla="*/ 0 h 1849425"/>
                <a:gd name="connsiteX4" fmla="*/ 1763378 w 6696371"/>
                <a:gd name="connsiteY4" fmla="*/ 0 h 1849425"/>
                <a:gd name="connsiteX5" fmla="*/ 2455336 w 6696371"/>
                <a:gd name="connsiteY5" fmla="*/ 0 h 1849425"/>
                <a:gd name="connsiteX6" fmla="*/ 3147294 w 6696371"/>
                <a:gd name="connsiteY6" fmla="*/ 0 h 1849425"/>
                <a:gd name="connsiteX7" fmla="*/ 3638362 w 6696371"/>
                <a:gd name="connsiteY7" fmla="*/ 0 h 1849425"/>
                <a:gd name="connsiteX8" fmla="*/ 4330320 w 6696371"/>
                <a:gd name="connsiteY8" fmla="*/ 0 h 1849425"/>
                <a:gd name="connsiteX9" fmla="*/ 4687460 w 6696371"/>
                <a:gd name="connsiteY9" fmla="*/ 0 h 1849425"/>
                <a:gd name="connsiteX10" fmla="*/ 5245491 w 6696371"/>
                <a:gd name="connsiteY10" fmla="*/ 0 h 1849425"/>
                <a:gd name="connsiteX11" fmla="*/ 5669594 w 6696371"/>
                <a:gd name="connsiteY11" fmla="*/ 0 h 1849425"/>
                <a:gd name="connsiteX12" fmla="*/ 6696371 w 6696371"/>
                <a:gd name="connsiteY12" fmla="*/ 0 h 1849425"/>
                <a:gd name="connsiteX13" fmla="*/ 6696371 w 6696371"/>
                <a:gd name="connsiteY13" fmla="*/ 425368 h 1849425"/>
                <a:gd name="connsiteX14" fmla="*/ 6696371 w 6696371"/>
                <a:gd name="connsiteY14" fmla="*/ 906218 h 1849425"/>
                <a:gd name="connsiteX15" fmla="*/ 6696371 w 6696371"/>
                <a:gd name="connsiteY15" fmla="*/ 1331586 h 1849425"/>
                <a:gd name="connsiteX16" fmla="*/ 6696371 w 6696371"/>
                <a:gd name="connsiteY16" fmla="*/ 1849425 h 1849425"/>
                <a:gd name="connsiteX17" fmla="*/ 6205304 w 6696371"/>
                <a:gd name="connsiteY17" fmla="*/ 1849425 h 1849425"/>
                <a:gd name="connsiteX18" fmla="*/ 5848164 w 6696371"/>
                <a:gd name="connsiteY18" fmla="*/ 1849425 h 1849425"/>
                <a:gd name="connsiteX19" fmla="*/ 5156206 w 6696371"/>
                <a:gd name="connsiteY19" fmla="*/ 1849425 h 1849425"/>
                <a:gd name="connsiteX20" fmla="*/ 4464247 w 6696371"/>
                <a:gd name="connsiteY20" fmla="*/ 1849425 h 1849425"/>
                <a:gd name="connsiteX21" fmla="*/ 3772289 w 6696371"/>
                <a:gd name="connsiteY21" fmla="*/ 1849425 h 1849425"/>
                <a:gd name="connsiteX22" fmla="*/ 3147294 w 6696371"/>
                <a:gd name="connsiteY22" fmla="*/ 1849425 h 1849425"/>
                <a:gd name="connsiteX23" fmla="*/ 2522300 w 6696371"/>
                <a:gd name="connsiteY23" fmla="*/ 1849425 h 1849425"/>
                <a:gd name="connsiteX24" fmla="*/ 2031233 w 6696371"/>
                <a:gd name="connsiteY24" fmla="*/ 1849425 h 1849425"/>
                <a:gd name="connsiteX25" fmla="*/ 1607129 w 6696371"/>
                <a:gd name="connsiteY25" fmla="*/ 1849425 h 1849425"/>
                <a:gd name="connsiteX26" fmla="*/ 982134 w 6696371"/>
                <a:gd name="connsiteY26" fmla="*/ 1849425 h 1849425"/>
                <a:gd name="connsiteX27" fmla="*/ 491067 w 6696371"/>
                <a:gd name="connsiteY27" fmla="*/ 1849425 h 1849425"/>
                <a:gd name="connsiteX28" fmla="*/ 0 w 6696371"/>
                <a:gd name="connsiteY28" fmla="*/ 1849425 h 1849425"/>
                <a:gd name="connsiteX29" fmla="*/ 0 w 6696371"/>
                <a:gd name="connsiteY29" fmla="*/ 1424057 h 1849425"/>
                <a:gd name="connsiteX30" fmla="*/ 0 w 6696371"/>
                <a:gd name="connsiteY30" fmla="*/ 1017184 h 1849425"/>
                <a:gd name="connsiteX31" fmla="*/ 0 w 6696371"/>
                <a:gd name="connsiteY31" fmla="*/ 554828 h 1849425"/>
                <a:gd name="connsiteX32" fmla="*/ 0 w 6696371"/>
                <a:gd name="connsiteY32" fmla="*/ 0 h 1849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696371" h="1849425" extrusionOk="0">
                  <a:moveTo>
                    <a:pt x="0" y="0"/>
                  </a:moveTo>
                  <a:cubicBezTo>
                    <a:pt x="142337" y="-17056"/>
                    <a:pt x="286072" y="10806"/>
                    <a:pt x="424103" y="0"/>
                  </a:cubicBezTo>
                  <a:cubicBezTo>
                    <a:pt x="562134" y="-10806"/>
                    <a:pt x="631630" y="19433"/>
                    <a:pt x="781243" y="0"/>
                  </a:cubicBezTo>
                  <a:cubicBezTo>
                    <a:pt x="930856" y="-19433"/>
                    <a:pt x="1035766" y="40438"/>
                    <a:pt x="1272310" y="0"/>
                  </a:cubicBezTo>
                  <a:cubicBezTo>
                    <a:pt x="1508854" y="-40438"/>
                    <a:pt x="1644972" y="33112"/>
                    <a:pt x="1763378" y="0"/>
                  </a:cubicBezTo>
                  <a:cubicBezTo>
                    <a:pt x="1881784" y="-33112"/>
                    <a:pt x="2303397" y="63819"/>
                    <a:pt x="2455336" y="0"/>
                  </a:cubicBezTo>
                  <a:cubicBezTo>
                    <a:pt x="2607275" y="-63819"/>
                    <a:pt x="3002715" y="12912"/>
                    <a:pt x="3147294" y="0"/>
                  </a:cubicBezTo>
                  <a:cubicBezTo>
                    <a:pt x="3291873" y="-12912"/>
                    <a:pt x="3524624" y="9687"/>
                    <a:pt x="3638362" y="0"/>
                  </a:cubicBezTo>
                  <a:cubicBezTo>
                    <a:pt x="3752100" y="-9687"/>
                    <a:pt x="4165415" y="51648"/>
                    <a:pt x="4330320" y="0"/>
                  </a:cubicBezTo>
                  <a:cubicBezTo>
                    <a:pt x="4495225" y="-51648"/>
                    <a:pt x="4558705" y="10284"/>
                    <a:pt x="4687460" y="0"/>
                  </a:cubicBezTo>
                  <a:cubicBezTo>
                    <a:pt x="4816215" y="-10284"/>
                    <a:pt x="5019676" y="2187"/>
                    <a:pt x="5245491" y="0"/>
                  </a:cubicBezTo>
                  <a:cubicBezTo>
                    <a:pt x="5471306" y="-2187"/>
                    <a:pt x="5542138" y="12136"/>
                    <a:pt x="5669594" y="0"/>
                  </a:cubicBezTo>
                  <a:cubicBezTo>
                    <a:pt x="5797050" y="-12136"/>
                    <a:pt x="6218952" y="112383"/>
                    <a:pt x="6696371" y="0"/>
                  </a:cubicBezTo>
                  <a:cubicBezTo>
                    <a:pt x="6714664" y="93325"/>
                    <a:pt x="6689875" y="319370"/>
                    <a:pt x="6696371" y="425368"/>
                  </a:cubicBezTo>
                  <a:cubicBezTo>
                    <a:pt x="6702867" y="531366"/>
                    <a:pt x="6657533" y="807213"/>
                    <a:pt x="6696371" y="906218"/>
                  </a:cubicBezTo>
                  <a:cubicBezTo>
                    <a:pt x="6735209" y="1005223"/>
                    <a:pt x="6688251" y="1168211"/>
                    <a:pt x="6696371" y="1331586"/>
                  </a:cubicBezTo>
                  <a:cubicBezTo>
                    <a:pt x="6704491" y="1494961"/>
                    <a:pt x="6640864" y="1648752"/>
                    <a:pt x="6696371" y="1849425"/>
                  </a:cubicBezTo>
                  <a:cubicBezTo>
                    <a:pt x="6457792" y="1866713"/>
                    <a:pt x="6326887" y="1829616"/>
                    <a:pt x="6205304" y="1849425"/>
                  </a:cubicBezTo>
                  <a:cubicBezTo>
                    <a:pt x="6083721" y="1869234"/>
                    <a:pt x="5948330" y="1811264"/>
                    <a:pt x="5848164" y="1849425"/>
                  </a:cubicBezTo>
                  <a:cubicBezTo>
                    <a:pt x="5747998" y="1887586"/>
                    <a:pt x="5441186" y="1832399"/>
                    <a:pt x="5156206" y="1849425"/>
                  </a:cubicBezTo>
                  <a:cubicBezTo>
                    <a:pt x="4871226" y="1866451"/>
                    <a:pt x="4723580" y="1839087"/>
                    <a:pt x="4464247" y="1849425"/>
                  </a:cubicBezTo>
                  <a:cubicBezTo>
                    <a:pt x="4204914" y="1859763"/>
                    <a:pt x="4111437" y="1766979"/>
                    <a:pt x="3772289" y="1849425"/>
                  </a:cubicBezTo>
                  <a:cubicBezTo>
                    <a:pt x="3433141" y="1931871"/>
                    <a:pt x="3401054" y="1802102"/>
                    <a:pt x="3147294" y="1849425"/>
                  </a:cubicBezTo>
                  <a:cubicBezTo>
                    <a:pt x="2893535" y="1896748"/>
                    <a:pt x="2786127" y="1797446"/>
                    <a:pt x="2522300" y="1849425"/>
                  </a:cubicBezTo>
                  <a:cubicBezTo>
                    <a:pt x="2258473" y="1901404"/>
                    <a:pt x="2264559" y="1812141"/>
                    <a:pt x="2031233" y="1849425"/>
                  </a:cubicBezTo>
                  <a:cubicBezTo>
                    <a:pt x="1797907" y="1886709"/>
                    <a:pt x="1757043" y="1822714"/>
                    <a:pt x="1607129" y="1849425"/>
                  </a:cubicBezTo>
                  <a:cubicBezTo>
                    <a:pt x="1457215" y="1876136"/>
                    <a:pt x="1153736" y="1801254"/>
                    <a:pt x="982134" y="1849425"/>
                  </a:cubicBezTo>
                  <a:cubicBezTo>
                    <a:pt x="810532" y="1897596"/>
                    <a:pt x="653070" y="1807041"/>
                    <a:pt x="491067" y="1849425"/>
                  </a:cubicBezTo>
                  <a:cubicBezTo>
                    <a:pt x="329064" y="1891809"/>
                    <a:pt x="117213" y="1828146"/>
                    <a:pt x="0" y="1849425"/>
                  </a:cubicBezTo>
                  <a:cubicBezTo>
                    <a:pt x="-6139" y="1762266"/>
                    <a:pt x="9553" y="1598744"/>
                    <a:pt x="0" y="1424057"/>
                  </a:cubicBezTo>
                  <a:cubicBezTo>
                    <a:pt x="-9553" y="1249370"/>
                    <a:pt x="28278" y="1194578"/>
                    <a:pt x="0" y="1017184"/>
                  </a:cubicBezTo>
                  <a:cubicBezTo>
                    <a:pt x="-28278" y="839790"/>
                    <a:pt x="35203" y="659139"/>
                    <a:pt x="0" y="554828"/>
                  </a:cubicBezTo>
                  <a:cubicBezTo>
                    <a:pt x="-35203" y="450517"/>
                    <a:pt x="47543" y="239662"/>
                    <a:pt x="0" y="0"/>
                  </a:cubicBezTo>
                  <a:close/>
                </a:path>
              </a:pathLst>
            </a:custGeom>
            <a:noFill/>
            <a:ln w="38100">
              <a:solidFill>
                <a:srgbClr val="FF9900"/>
              </a:solidFill>
              <a:extLst>
                <a:ext uri="{C807C97D-BFC1-408E-A445-0C87EB9F89A2}">
                  <ask:lineSketchStyleProps xmlns:ask="http://schemas.microsoft.com/office/drawing/2018/sketchyshapes" sd="3771899298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79391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35793</TotalTime>
  <Words>704</Words>
  <Application>Microsoft Office PowerPoint</Application>
  <PresentationFormat>Grand écran</PresentationFormat>
  <Paragraphs>105</Paragraphs>
  <Slides>11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9" baseType="lpstr">
      <vt:lpstr>Arial</vt:lpstr>
      <vt:lpstr>Arial Black</vt:lpstr>
      <vt:lpstr>Calibri</vt:lpstr>
      <vt:lpstr>Calibri Light</vt:lpstr>
      <vt:lpstr>Symbol</vt:lpstr>
      <vt:lpstr>Trebuchet MS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ALI</dc:creator>
  <cp:lastModifiedBy>Pascal HAMEL</cp:lastModifiedBy>
  <cp:revision>3401</cp:revision>
  <cp:lastPrinted>2023-10-06T09:04:08Z</cp:lastPrinted>
  <dcterms:created xsi:type="dcterms:W3CDTF">2016-06-15T10:11:53Z</dcterms:created>
  <dcterms:modified xsi:type="dcterms:W3CDTF">2023-10-06T14:17:26Z</dcterms:modified>
</cp:coreProperties>
</file>