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70" r:id="rId6"/>
    <p:sldId id="271" r:id="rId7"/>
    <p:sldId id="272" r:id="rId8"/>
    <p:sldId id="263" r:id="rId9"/>
    <p:sldId id="264" r:id="rId10"/>
    <p:sldId id="273" r:id="rId11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6461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69169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6539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r>
              <a:rPr lang="fr-FR" dirty="0" smtClean="0"/>
              <a:t>05/11/21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91639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r>
              <a:rPr lang="fr-FR" dirty="0" smtClean="0"/>
              <a:t>05/11/21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816804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r>
              <a:rPr lang="fr-FR" dirty="0" smtClean="0"/>
              <a:t>05/11/21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6914067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424961700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853063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re et conten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609600" y="1339060"/>
            <a:ext cx="10972800" cy="4898297"/>
          </a:xfrm>
        </p:spPr>
        <p:txBody>
          <a:bodyPr/>
          <a:lstStyle>
            <a:lvl1pPr marL="354769" indent="-354769" algn="l">
              <a:buSzPct val="70000"/>
              <a:buFontTx/>
              <a:buBlip>
                <a:blip r:embed="rId3"/>
              </a:buBlip>
              <a:defRPr sz="1633">
                <a:solidFill>
                  <a:schemeClr val="tx1"/>
                </a:solidFill>
                <a:latin typeface="Cambria" panose="02040503050406030204" pitchFamily="18" charset="0"/>
              </a:defRPr>
            </a:lvl1pPr>
            <a:lvl2pPr marL="768667" indent="-295641">
              <a:buSzPct val="50000"/>
              <a:buFontTx/>
              <a:buBlip>
                <a:blip r:embed="rId4"/>
              </a:buBlip>
              <a:defRPr sz="1451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>
              <a:buClr>
                <a:srgbClr val="FF0000"/>
              </a:buClr>
              <a:defRPr sz="1451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>
              <a:defRPr sz="1451">
                <a:solidFill>
                  <a:schemeClr val="bg1">
                    <a:lumMod val="50000"/>
                  </a:schemeClr>
                </a:solidFill>
              </a:defRPr>
            </a:lvl4pPr>
            <a:lvl5pPr>
              <a:defRPr sz="1451">
                <a:solidFill>
                  <a:schemeClr val="bg1">
                    <a:lumMod val="50000"/>
                  </a:schemeClr>
                </a:solidFill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 err="1"/>
              <a:t>zezefzec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2" y="6492877"/>
            <a:ext cx="1463529" cy="365125"/>
          </a:xfrm>
        </p:spPr>
        <p:txBody>
          <a:bodyPr/>
          <a:lstStyle>
            <a:lvl1pPr>
              <a:defRPr sz="998" b="0">
                <a:solidFill>
                  <a:schemeClr val="accent5"/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2073131" y="6492877"/>
            <a:ext cx="8292036" cy="365125"/>
          </a:xfrm>
        </p:spPr>
        <p:txBody>
          <a:bodyPr/>
          <a:lstStyle>
            <a:lvl1pPr>
              <a:defRPr sz="998" i="1">
                <a:solidFill>
                  <a:schemeClr val="accent5"/>
                </a:solidFill>
                <a:latin typeface="+mj-lt"/>
              </a:defRPr>
            </a:lvl1pPr>
          </a:lstStyle>
          <a:p>
            <a:r>
              <a:rPr lang="fr-FR" dirty="0"/>
              <a:t>Projet territorial de la basse vallée de la Saâne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10365167" y="6492877"/>
            <a:ext cx="1217233" cy="365125"/>
          </a:xfrm>
        </p:spPr>
        <p:txBody>
          <a:bodyPr/>
          <a:lstStyle>
            <a:lvl1pPr marL="0" algn="ctr" defTabSz="946052" rtl="0" eaLnBrk="1" latinLnBrk="0" hangingPunct="1">
              <a:defRPr lang="fr-FR" sz="998" i="1" kern="1200" smtClean="0">
                <a:solidFill>
                  <a:schemeClr val="accent5"/>
                </a:solidFill>
                <a:latin typeface="+mj-lt"/>
                <a:ea typeface="+mn-ea"/>
                <a:cs typeface="+mn-cs"/>
              </a:defRPr>
            </a:lvl1pPr>
          </a:lstStyle>
          <a:p>
            <a:fld id="{6A7374E8-2577-43AC-87B4-BED20D38EF58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8" name="Titre 1"/>
          <p:cNvSpPr>
            <a:spLocks noGrp="1"/>
          </p:cNvSpPr>
          <p:nvPr>
            <p:ph type="title"/>
          </p:nvPr>
        </p:nvSpPr>
        <p:spPr>
          <a:xfrm>
            <a:off x="609601" y="1"/>
            <a:ext cx="9755566" cy="947195"/>
          </a:xfrm>
        </p:spPr>
        <p:txBody>
          <a:bodyPr>
            <a:noAutofit/>
          </a:bodyPr>
          <a:lstStyle>
            <a:lvl1pPr algn="l">
              <a:defRPr sz="1814" b="0">
                <a:solidFill>
                  <a:schemeClr val="tx2"/>
                </a:solidFill>
                <a:latin typeface="Franklin Gothic Heavy" panose="020B09030201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7" name="Espace réservé du texte 6"/>
          <p:cNvSpPr>
            <a:spLocks noGrp="1"/>
          </p:cNvSpPr>
          <p:nvPr>
            <p:ph type="body" sz="quarter" idx="13"/>
          </p:nvPr>
        </p:nvSpPr>
        <p:spPr>
          <a:xfrm>
            <a:off x="609963" y="2188570"/>
            <a:ext cx="10972076" cy="4048855"/>
          </a:xfrm>
        </p:spPr>
        <p:txBody>
          <a:bodyPr/>
          <a:lstStyle>
            <a:lvl1pPr marL="354769" indent="-354769">
              <a:defRPr lang="fr-FR" sz="1633" kern="1200" dirty="0" smtClean="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768667" indent="-295641">
              <a:defRPr lang="fr-FR" sz="1451" kern="1200" dirty="0" smtClean="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182565" indent="-236513"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4pPr>
            <a:lvl5pPr>
              <a:defRPr lang="fr-FR" sz="1451" kern="1200" dirty="0" smtClean="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5pPr>
          </a:lstStyle>
          <a:p>
            <a:pPr marL="354769" lvl="0" indent="-354769" algn="l" defTabSz="946052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</a:pPr>
            <a:r>
              <a:rPr lang="fr-FR" dirty="0"/>
              <a:t>Modifier les styles du texte du masque</a:t>
            </a:r>
          </a:p>
          <a:p>
            <a:pPr marL="768667" lvl="1" indent="-295641" algn="l" defTabSz="946052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</a:pPr>
            <a:r>
              <a:rPr lang="fr-FR" dirty="0"/>
              <a:t>Deuxième niveau</a:t>
            </a:r>
          </a:p>
          <a:p>
            <a:pPr marL="1182565" lvl="2" indent="-236513" algn="l" defTabSz="946052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730040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931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9462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504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2173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4267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48227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351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87956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24EDC-5BA1-4431-8C9D-D58956E24231}" type="datetimeFigureOut">
              <a:rPr lang="fr-FR" smtClean="0"/>
              <a:t>09/10/2023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8B429-F2BC-4B7E-ADDD-88EFB18A959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340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6" r:id="rId16"/>
    <p:sldLayoutId id="214748366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3.jpeg"/><Relationship Id="rId7" Type="http://schemas.openxmlformats.org/officeDocument/2006/relationships/image" Target="../media/image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6.jpeg"/><Relationship Id="rId7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6.jpeg"/><Relationship Id="rId7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.pn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6.jpeg"/><Relationship Id="rId7" Type="http://schemas.openxmlformats.org/officeDocument/2006/relationships/image" Target="../media/image3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10" Type="http://schemas.openxmlformats.org/officeDocument/2006/relationships/image" Target="../media/image34.png"/><Relationship Id="rId4" Type="http://schemas.openxmlformats.org/officeDocument/2006/relationships/image" Target="../media/image30.jpe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4729" y="922352"/>
            <a:ext cx="5004217" cy="5753088"/>
          </a:xfrm>
          <a:prstGeom prst="rect">
            <a:avLst/>
          </a:prstGeom>
        </p:spPr>
      </p:pic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403662" y="1347246"/>
            <a:ext cx="5278819" cy="4898298"/>
          </a:xfrm>
        </p:spPr>
        <p:txBody>
          <a:bodyPr>
            <a:normAutofit/>
          </a:bodyPr>
          <a:lstStyle/>
          <a:p>
            <a:r>
              <a:rPr lang="fr-FR" dirty="0" smtClean="0"/>
              <a:t>Un projet d’assainissement d’envergure déployé sur 8 communes :</a:t>
            </a:r>
          </a:p>
          <a:p>
            <a:pPr marL="0" indent="0">
              <a:buNone/>
            </a:pPr>
            <a:r>
              <a:rPr lang="fr-FR" dirty="0" err="1" smtClean="0"/>
              <a:t>Longueil</a:t>
            </a:r>
            <a:r>
              <a:rPr lang="fr-FR" dirty="0" smtClean="0"/>
              <a:t>, </a:t>
            </a:r>
            <a:r>
              <a:rPr lang="fr-FR" dirty="0" err="1" smtClean="0"/>
              <a:t>Ouville</a:t>
            </a:r>
            <a:r>
              <a:rPr lang="fr-FR" dirty="0" smtClean="0"/>
              <a:t>-la-</a:t>
            </a:r>
            <a:r>
              <a:rPr lang="fr-FR" dirty="0" err="1" smtClean="0"/>
              <a:t>Riviere</a:t>
            </a:r>
            <a:r>
              <a:rPr lang="fr-FR" dirty="0" smtClean="0"/>
              <a:t>, Saint-Denis d’</a:t>
            </a:r>
            <a:r>
              <a:rPr lang="fr-FR" dirty="0" err="1" smtClean="0"/>
              <a:t>Aclon</a:t>
            </a:r>
            <a:r>
              <a:rPr lang="fr-FR" dirty="0" smtClean="0"/>
              <a:t>, </a:t>
            </a:r>
            <a:r>
              <a:rPr lang="fr-FR" dirty="0" err="1" smtClean="0"/>
              <a:t>Ambrumesnil</a:t>
            </a:r>
            <a:r>
              <a:rPr lang="fr-FR" dirty="0" smtClean="0"/>
              <a:t>, </a:t>
            </a:r>
            <a:r>
              <a:rPr lang="fr-FR" dirty="0" err="1" smtClean="0"/>
              <a:t>Gueures</a:t>
            </a:r>
            <a:r>
              <a:rPr lang="fr-FR" dirty="0" smtClean="0"/>
              <a:t>, </a:t>
            </a:r>
            <a:r>
              <a:rPr lang="fr-FR" dirty="0" err="1" smtClean="0"/>
              <a:t>Thil</a:t>
            </a:r>
            <a:r>
              <a:rPr lang="fr-FR" dirty="0" err="1" smtClean="0"/>
              <a:t>-Manneville</a:t>
            </a:r>
            <a:r>
              <a:rPr lang="fr-FR" dirty="0" smtClean="0"/>
              <a:t>, </a:t>
            </a:r>
            <a:r>
              <a:rPr lang="fr-FR" dirty="0" err="1" smtClean="0"/>
              <a:t>Brachy</a:t>
            </a:r>
            <a:r>
              <a:rPr lang="fr-FR" dirty="0" smtClean="0"/>
              <a:t> et </a:t>
            </a:r>
            <a:r>
              <a:rPr lang="fr-FR" dirty="0" err="1" smtClean="0"/>
              <a:t>Avremesnil</a:t>
            </a:r>
            <a:r>
              <a:rPr lang="fr-FR" dirty="0" smtClean="0"/>
              <a:t>.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Réalisation de 32 km de réseaux et pose de 20 postes de refoulement pour le raccordement de plus de 800 logements sur le secteur,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Déconnexion et démolition des 6 anciens ouvrages obsolètes,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Réhabilitation des réseaux existants.</a:t>
            </a:r>
            <a:endParaRPr lang="fr-FR" dirty="0"/>
          </a:p>
          <a:p>
            <a:pPr lvl="2"/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1</a:t>
            </a:fld>
            <a:endParaRPr lang="fr-FR" dirty="0"/>
          </a:p>
        </p:txBody>
      </p:sp>
      <p:sp>
        <p:nvSpPr>
          <p:cNvPr id="10" name="Ellipse 9"/>
          <p:cNvSpPr/>
          <p:nvPr/>
        </p:nvSpPr>
        <p:spPr>
          <a:xfrm>
            <a:off x="9414344" y="2091193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llipse 10"/>
          <p:cNvSpPr/>
          <p:nvPr/>
        </p:nvSpPr>
        <p:spPr>
          <a:xfrm>
            <a:off x="10695520" y="2983064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10914148" y="3118236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11201720" y="4248646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9354709" y="5291592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9493858" y="3623806"/>
            <a:ext cx="119270" cy="13517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sp>
        <p:nvSpPr>
          <p:cNvPr id="20" name="Ellipse 19"/>
          <p:cNvSpPr/>
          <p:nvPr/>
        </p:nvSpPr>
        <p:spPr>
          <a:xfrm>
            <a:off x="8833901" y="1948070"/>
            <a:ext cx="214684" cy="214685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169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9" name="Titre 5"/>
          <p:cNvSpPr>
            <a:spLocks noGrp="1"/>
          </p:cNvSpPr>
          <p:nvPr>
            <p:ph type="title"/>
          </p:nvPr>
        </p:nvSpPr>
        <p:spPr>
          <a:xfrm>
            <a:off x="230588" y="1"/>
            <a:ext cx="4689821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24" name="Image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2467" y="1646168"/>
            <a:ext cx="3588012" cy="4846709"/>
          </a:xfrm>
          <a:prstGeom prst="rect">
            <a:avLst/>
          </a:prstGeom>
        </p:spPr>
      </p:pic>
      <p:pic>
        <p:nvPicPr>
          <p:cNvPr id="25" name="Image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90302" y="1646168"/>
            <a:ext cx="3627776" cy="4846709"/>
          </a:xfrm>
          <a:prstGeom prst="rect">
            <a:avLst/>
          </a:prstGeom>
        </p:spPr>
      </p:pic>
      <p:sp>
        <p:nvSpPr>
          <p:cNvPr id="27" name="Espace réservé du contenu 1"/>
          <p:cNvSpPr>
            <a:spLocks noGrp="1"/>
          </p:cNvSpPr>
          <p:nvPr>
            <p:ph idx="1"/>
          </p:nvPr>
        </p:nvSpPr>
        <p:spPr>
          <a:xfrm>
            <a:off x="368410" y="1266443"/>
            <a:ext cx="3352800" cy="4898297"/>
          </a:xfrm>
        </p:spPr>
        <p:txBody>
          <a:bodyPr/>
          <a:lstStyle/>
          <a:p>
            <a:r>
              <a:rPr lang="fr-FR" dirty="0"/>
              <a:t>Travaux en </a:t>
            </a:r>
            <a:r>
              <a:rPr lang="fr-FR" dirty="0" smtClean="0"/>
              <a:t>domaine privé:</a:t>
            </a:r>
          </a:p>
          <a:p>
            <a:pPr marL="0" indent="0">
              <a:buNone/>
            </a:pPr>
            <a:r>
              <a:rPr lang="fr-FR" dirty="0" smtClean="0"/>
              <a:t>Plus de 800 conventions signées , opération portée par la collectivité pour l’obtention de subventions de l’Agence de l’Eau Seine Normandie,</a:t>
            </a: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dirty="0" smtClean="0"/>
              <a:t>Soit 95% de signataires des nouveaux raccordés.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8251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Station d’épuration_ Vue panoramique depuis le belvédère: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2</a:t>
            </a:fld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589" y="1686367"/>
            <a:ext cx="9698822" cy="3485268"/>
          </a:xfrm>
          <a:prstGeom prst="rect">
            <a:avLst/>
          </a:prstGeom>
        </p:spPr>
      </p:pic>
      <p:sp>
        <p:nvSpPr>
          <p:cNvPr id="12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13" name="Imag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513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66967" y="2206808"/>
            <a:ext cx="4898366" cy="3673774"/>
          </a:xfrm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3</a:t>
            </a:fld>
            <a:endParaRPr lang="fr-FR" dirty="0"/>
          </a:p>
        </p:txBody>
      </p:sp>
      <p:sp>
        <p:nvSpPr>
          <p:cNvPr id="9" name="Espace réservé du contenu 1"/>
          <p:cNvSpPr txBox="1">
            <a:spLocks/>
          </p:cNvSpPr>
          <p:nvPr/>
        </p:nvSpPr>
        <p:spPr>
          <a:xfrm>
            <a:off x="1579262" y="1251201"/>
            <a:ext cx="3058257" cy="457174"/>
          </a:xfrm>
          <a:prstGeom prst="rect">
            <a:avLst/>
          </a:prstGeom>
        </p:spPr>
        <p:txBody>
          <a:bodyPr vert="horz" lIns="94605" tIns="47302" rIns="94605" bIns="47302" rtlCol="0">
            <a:normAutofit/>
          </a:bodyPr>
          <a:lstStyle>
            <a:lvl1pPr marL="391146" indent="-391146" algn="l" defTabSz="1043056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847483" indent="-325955" algn="l" defTabSz="1043056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  <a:defRPr sz="1600" kern="120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303820" indent="-260764" algn="l" defTabSz="1043056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82534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346876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33" dirty="0"/>
              <a:t>Centrale à béton </a:t>
            </a:r>
            <a:r>
              <a:rPr lang="fr-FR" sz="1633" dirty="0" smtClean="0"/>
              <a:t>sur </a:t>
            </a:r>
            <a:r>
              <a:rPr lang="fr-FR" sz="1633" dirty="0"/>
              <a:t>site:</a:t>
            </a:r>
          </a:p>
          <a:p>
            <a:pPr marL="0" indent="0">
              <a:buNone/>
            </a:pPr>
            <a:endParaRPr lang="fr-FR" sz="1633" dirty="0"/>
          </a:p>
        </p:txBody>
      </p:sp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51" y="881885"/>
            <a:ext cx="3701192" cy="2775894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2350" y="3755554"/>
            <a:ext cx="3711362" cy="2783521"/>
          </a:xfrm>
          <a:prstGeom prst="rect">
            <a:avLst/>
          </a:prstGeom>
        </p:spPr>
      </p:pic>
      <p:sp>
        <p:nvSpPr>
          <p:cNvPr id="12" name="Espace réservé du contenu 1"/>
          <p:cNvSpPr txBox="1">
            <a:spLocks/>
          </p:cNvSpPr>
          <p:nvPr/>
        </p:nvSpPr>
        <p:spPr>
          <a:xfrm>
            <a:off x="5241321" y="1109274"/>
            <a:ext cx="1644509" cy="1559213"/>
          </a:xfrm>
          <a:prstGeom prst="rect">
            <a:avLst/>
          </a:prstGeom>
        </p:spPr>
        <p:txBody>
          <a:bodyPr vert="horz" lIns="94605" tIns="47302" rIns="94605" bIns="47302" rtlCol="0">
            <a:normAutofit/>
          </a:bodyPr>
          <a:lstStyle>
            <a:lvl1pPr marL="391146" indent="-391146" algn="l" defTabSz="1043056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847483" indent="-325955" algn="l" defTabSz="1043056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  <a:defRPr sz="1600" kern="120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303820" indent="-260764" algn="l" defTabSz="1043056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82534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346876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33" dirty="0"/>
              <a:t>Radier du bassin d’aération coulé et </a:t>
            </a:r>
            <a:r>
              <a:rPr lang="fr-FR" sz="1633" dirty="0" smtClean="0"/>
              <a:t>ferraillages</a:t>
            </a:r>
            <a:endParaRPr lang="fr-FR" sz="1633" dirty="0"/>
          </a:p>
        </p:txBody>
      </p:sp>
      <p:sp>
        <p:nvSpPr>
          <p:cNvPr id="13" name="Espace réservé du contenu 1"/>
          <p:cNvSpPr txBox="1">
            <a:spLocks/>
          </p:cNvSpPr>
          <p:nvPr/>
        </p:nvSpPr>
        <p:spPr>
          <a:xfrm>
            <a:off x="5185830" y="3782294"/>
            <a:ext cx="1885651" cy="2212319"/>
          </a:xfrm>
          <a:prstGeom prst="rect">
            <a:avLst/>
          </a:prstGeom>
        </p:spPr>
        <p:txBody>
          <a:bodyPr vert="horz" lIns="94605" tIns="47302" rIns="94605" bIns="47302" rtlCol="0">
            <a:normAutofit/>
          </a:bodyPr>
          <a:lstStyle>
            <a:lvl1pPr marL="391146" indent="-391146" algn="l" defTabSz="1043056" rtl="0" eaLnBrk="1" latinLnBrk="0" hangingPunct="1">
              <a:spcBef>
                <a:spcPct val="20000"/>
              </a:spcBef>
              <a:buSzPct val="70000"/>
              <a:buFontTx/>
              <a:buBlip>
                <a:blip r:embed="rId3"/>
              </a:buBlip>
              <a:defRPr sz="1800" kern="1200">
                <a:solidFill>
                  <a:schemeClr val="tx1"/>
                </a:solidFill>
                <a:latin typeface="Cambria" panose="02040503050406030204" pitchFamily="18" charset="0"/>
                <a:ea typeface="+mn-ea"/>
                <a:cs typeface="+mn-cs"/>
              </a:defRPr>
            </a:lvl1pPr>
            <a:lvl2pPr marL="847483" indent="-325955" algn="l" defTabSz="1043056" rtl="0" eaLnBrk="1" latinLnBrk="0" hangingPunct="1">
              <a:spcBef>
                <a:spcPct val="20000"/>
              </a:spcBef>
              <a:buSzPct val="50000"/>
              <a:buFontTx/>
              <a:buBlip>
                <a:blip r:embed="rId4"/>
              </a:buBlip>
              <a:defRPr sz="1600" kern="1200">
                <a:solidFill>
                  <a:schemeClr val="tx2"/>
                </a:solidFill>
                <a:latin typeface="Cambria" panose="02040503050406030204" pitchFamily="18" charset="0"/>
                <a:ea typeface="+mn-ea"/>
                <a:cs typeface="+mn-cs"/>
              </a:defRPr>
            </a:lvl2pPr>
            <a:lvl3pPr marL="1303820" indent="-260764" algn="l" defTabSz="1043056" rtl="0" eaLnBrk="1" latinLnBrk="0" hangingPunct="1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  <a:ea typeface="+mn-ea"/>
                <a:cs typeface="+mn-cs"/>
              </a:defRPr>
            </a:lvl3pPr>
            <a:lvl4pPr marL="182534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346876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868404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89932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911460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432988" indent="-260764" algn="l" defTabSz="104305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633" dirty="0"/>
              <a:t>Radier du clarificateur </a:t>
            </a:r>
            <a:r>
              <a:rPr lang="fr-FR" sz="1633" dirty="0" smtClean="0"/>
              <a:t>et </a:t>
            </a:r>
            <a:r>
              <a:rPr lang="fr-FR" sz="1633" dirty="0"/>
              <a:t>ferraillages de voiles </a:t>
            </a:r>
            <a:r>
              <a:rPr lang="fr-FR" sz="1633" dirty="0" smtClean="0"/>
              <a:t>:</a:t>
            </a:r>
            <a:endParaRPr lang="fr-FR" sz="1633" dirty="0"/>
          </a:p>
          <a:p>
            <a:pPr marL="0" indent="0">
              <a:buNone/>
            </a:pPr>
            <a:endParaRPr lang="fr-FR" sz="1633" dirty="0"/>
          </a:p>
        </p:txBody>
      </p:sp>
      <p:sp>
        <p:nvSpPr>
          <p:cNvPr id="17" name="Titre 5"/>
          <p:cNvSpPr txBox="1">
            <a:spLocks/>
          </p:cNvSpPr>
          <p:nvPr/>
        </p:nvSpPr>
        <p:spPr>
          <a:xfrm>
            <a:off x="246491" y="1"/>
            <a:ext cx="4673920" cy="94719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14" b="0" kern="1200">
                <a:solidFill>
                  <a:schemeClr val="tx2"/>
                </a:solidFill>
                <a:latin typeface="Franklin Gothic Heavy" panose="020B0903020102020204" pitchFamily="34" charset="0"/>
                <a:ea typeface="+mj-ea"/>
                <a:cs typeface="+mj-cs"/>
              </a:defRPr>
            </a:lvl1pPr>
          </a:lstStyle>
          <a:p>
            <a:r>
              <a:rPr lang="fr-FR" smtClean="0"/>
              <a:t>Assainissement sur la CC Terroir de Caux</a:t>
            </a:r>
            <a:endParaRPr lang="fr-FR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70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31530" y="1077817"/>
            <a:ext cx="9213881" cy="5159540"/>
          </a:xfrm>
        </p:spPr>
        <p:txBody>
          <a:bodyPr/>
          <a:lstStyle/>
          <a:p>
            <a:r>
              <a:rPr lang="fr-FR" dirty="0" smtClean="0"/>
              <a:t>Travaux </a:t>
            </a:r>
            <a:r>
              <a:rPr lang="fr-FR" dirty="0" smtClean="0"/>
              <a:t>de la station d’épuration: Vue </a:t>
            </a:r>
            <a:r>
              <a:rPr lang="fr-FR" dirty="0" err="1" smtClean="0"/>
              <a:t>drône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9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813" y="1404508"/>
            <a:ext cx="6726996" cy="504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01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 station d’épuration: Zone exploitation (vue extérieure)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110" y="2011005"/>
            <a:ext cx="4188903" cy="3141677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90" y="1919550"/>
            <a:ext cx="5117284" cy="383796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670" y="2152312"/>
            <a:ext cx="2718720" cy="203904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2137" y="4348887"/>
            <a:ext cx="3159853" cy="236989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260" y="4932001"/>
            <a:ext cx="2382368" cy="1786776"/>
          </a:xfrm>
          <a:prstGeom prst="rect">
            <a:avLst/>
          </a:prstGeom>
        </p:spPr>
      </p:pic>
      <p:sp>
        <p:nvSpPr>
          <p:cNvPr id="10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7393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 station d’épuration: Zone exploitation (vue intérieure)</a:t>
            </a: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13" name="Image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5350" y="1603273"/>
            <a:ext cx="2980888" cy="2235666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9979" y="2472142"/>
            <a:ext cx="4691230" cy="3518423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319" y="1885738"/>
            <a:ext cx="3677582" cy="2758186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587" y="4035106"/>
            <a:ext cx="3678414" cy="275881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4541" y="4379071"/>
            <a:ext cx="3036815" cy="2277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2998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La station d’épuration: Zone découverte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Titre 5"/>
          <p:cNvSpPr>
            <a:spLocks noGrp="1"/>
          </p:cNvSpPr>
          <p:nvPr>
            <p:ph type="title"/>
          </p:nvPr>
        </p:nvSpPr>
        <p:spPr>
          <a:xfrm>
            <a:off x="246491" y="1"/>
            <a:ext cx="467392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18" name="Imag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031" y="2055301"/>
            <a:ext cx="2857849" cy="2143387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4837" y="1627465"/>
            <a:ext cx="4904763" cy="3678572"/>
          </a:xfrm>
          <a:prstGeom prst="rect">
            <a:avLst/>
          </a:prstGeom>
        </p:spPr>
      </p:pic>
      <p:pic>
        <p:nvPicPr>
          <p:cNvPr id="20" name="Imag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1625" y="2415505"/>
            <a:ext cx="3619850" cy="2714888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292" y="4093828"/>
            <a:ext cx="3685563" cy="276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2834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31530" y="1077817"/>
            <a:ext cx="5909352" cy="5159540"/>
          </a:xfrm>
        </p:spPr>
        <p:txBody>
          <a:bodyPr/>
          <a:lstStyle/>
          <a:p>
            <a:r>
              <a:rPr lang="fr-FR" dirty="0" smtClean="0"/>
              <a:t>Tr</a:t>
            </a:r>
            <a:r>
              <a:rPr lang="fr-FR" dirty="0" smtClean="0"/>
              <a:t>avaux </a:t>
            </a:r>
            <a:r>
              <a:rPr lang="fr-FR" dirty="0" smtClean="0"/>
              <a:t>réseaux d’assainissement</a:t>
            </a:r>
            <a:r>
              <a:rPr lang="fr-FR" dirty="0" smtClean="0"/>
              <a:t>:</a:t>
            </a:r>
            <a:endParaRPr lang="fr-FR" dirty="0" smtClean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9" name="Titre 5"/>
          <p:cNvSpPr>
            <a:spLocks noGrp="1"/>
          </p:cNvSpPr>
          <p:nvPr>
            <p:ph type="title"/>
          </p:nvPr>
        </p:nvSpPr>
        <p:spPr>
          <a:xfrm>
            <a:off x="174930" y="1"/>
            <a:ext cx="4745480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3" t="714" r="-1536" b="-714"/>
          <a:stretch/>
        </p:blipFill>
        <p:spPr>
          <a:xfrm rot="5400000">
            <a:off x="8502176" y="1163130"/>
            <a:ext cx="3754967" cy="3159545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4567" y="2046582"/>
            <a:ext cx="4223678" cy="3167758"/>
          </a:xfrm>
          <a:prstGeom prst="rect">
            <a:avLst/>
          </a:prstGeom>
        </p:spPr>
      </p:pic>
      <p:sp>
        <p:nvSpPr>
          <p:cNvPr id="13" name="ZoneTexte 12"/>
          <p:cNvSpPr txBox="1"/>
          <p:nvPr/>
        </p:nvSpPr>
        <p:spPr>
          <a:xfrm>
            <a:off x="4285563" y="2151904"/>
            <a:ext cx="2220562" cy="279823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850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6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7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Poste de refoulement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8898664" y="878606"/>
            <a:ext cx="2933006" cy="576736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925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6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7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Mise en place du collecteur avec blindage des tranchées</a:t>
            </a:r>
          </a:p>
        </p:txBody>
      </p:sp>
      <p:pic>
        <p:nvPicPr>
          <p:cNvPr id="15" name="Imag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58941" y="2158221"/>
            <a:ext cx="4811149" cy="3608363"/>
          </a:xfrm>
          <a:prstGeom prst="rect">
            <a:avLst/>
          </a:prstGeom>
        </p:spPr>
      </p:pic>
      <p:sp>
        <p:nvSpPr>
          <p:cNvPr id="16" name="ZoneTexte 15"/>
          <p:cNvSpPr txBox="1"/>
          <p:nvPr/>
        </p:nvSpPr>
        <p:spPr>
          <a:xfrm>
            <a:off x="215746" y="1685676"/>
            <a:ext cx="2296651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00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6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7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Mise en place du collecteur</a:t>
            </a:r>
          </a:p>
        </p:txBody>
      </p:sp>
      <p:pic>
        <p:nvPicPr>
          <p:cNvPr id="17" name="Image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377" y="4717759"/>
            <a:ext cx="2559290" cy="1919468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8488050" y="6255592"/>
            <a:ext cx="1978484" cy="279823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850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6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7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Canalisation grès</a:t>
            </a:r>
          </a:p>
        </p:txBody>
      </p:sp>
    </p:spTree>
    <p:extLst>
      <p:ext uri="{BB962C8B-B14F-4D97-AF65-F5344CB8AC3E}">
        <p14:creationId xmlns:p14="http://schemas.microsoft.com/office/powerpoint/2010/main" val="1688470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7374E8-2577-43AC-87B4-BED20D38EF58}" type="slidenum">
              <a:rPr lang="fr-FR" smtClean="0"/>
              <a:pPr/>
              <a:t>9</a:t>
            </a:fld>
            <a:endParaRPr lang="fr-FR" dirty="0"/>
          </a:p>
        </p:txBody>
      </p:sp>
      <p:sp>
        <p:nvSpPr>
          <p:cNvPr id="9" name="Titre 5"/>
          <p:cNvSpPr>
            <a:spLocks noGrp="1"/>
          </p:cNvSpPr>
          <p:nvPr>
            <p:ph type="title"/>
          </p:nvPr>
        </p:nvSpPr>
        <p:spPr>
          <a:xfrm>
            <a:off x="230588" y="1"/>
            <a:ext cx="4689821" cy="947195"/>
          </a:xfrm>
        </p:spPr>
        <p:txBody>
          <a:bodyPr/>
          <a:lstStyle/>
          <a:p>
            <a:r>
              <a:rPr lang="fr-FR" dirty="0" smtClean="0"/>
              <a:t>Assainissement sur la CC Terroir de Caux</a:t>
            </a:r>
            <a:endParaRPr lang="fr-FR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311" y="199698"/>
            <a:ext cx="4653479" cy="568348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FE39C85-D12D-4DE7-A1DE-6B97919F80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6" t="12322" r="5847" b="12925"/>
          <a:stretch/>
        </p:blipFill>
        <p:spPr>
          <a:xfrm>
            <a:off x="5051030" y="81778"/>
            <a:ext cx="881596" cy="783641"/>
          </a:xfrm>
          <a:prstGeom prst="rect">
            <a:avLst/>
          </a:prstGeom>
        </p:spPr>
      </p:pic>
      <p:pic>
        <p:nvPicPr>
          <p:cNvPr id="3" name="Imag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884631" y="1599831"/>
            <a:ext cx="4815569" cy="3611676"/>
          </a:xfrm>
          <a:prstGeom prst="rect">
            <a:avLst/>
          </a:prstGeom>
        </p:spPr>
      </p:pic>
      <p:sp>
        <p:nvSpPr>
          <p:cNvPr id="17" name="ZoneTexte 16"/>
          <p:cNvSpPr txBox="1"/>
          <p:nvPr/>
        </p:nvSpPr>
        <p:spPr>
          <a:xfrm>
            <a:off x="8949297" y="1055583"/>
            <a:ext cx="2361963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00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5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6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Compactage des tranchées</a:t>
            </a:r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140" y="3535223"/>
            <a:ext cx="3962435" cy="2971826"/>
          </a:xfrm>
          <a:prstGeom prst="rect">
            <a:avLst/>
          </a:prstGeom>
        </p:spPr>
      </p:pic>
      <p:sp>
        <p:nvSpPr>
          <p:cNvPr id="18" name="ZoneTexte 17"/>
          <p:cNvSpPr txBox="1"/>
          <p:nvPr/>
        </p:nvSpPr>
        <p:spPr>
          <a:xfrm>
            <a:off x="5638612" y="6133914"/>
            <a:ext cx="2361963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75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5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6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Réfection définitive</a:t>
            </a: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5472" y="1314550"/>
            <a:ext cx="2637645" cy="1950528"/>
          </a:xfrm>
          <a:prstGeom prst="rect">
            <a:avLst/>
          </a:prstGeom>
        </p:spPr>
      </p:pic>
      <p:sp>
        <p:nvSpPr>
          <p:cNvPr id="19" name="ZoneTexte 18"/>
          <p:cNvSpPr txBox="1"/>
          <p:nvPr/>
        </p:nvSpPr>
        <p:spPr>
          <a:xfrm>
            <a:off x="586722" y="2850867"/>
            <a:ext cx="2560359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75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5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6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Mise au place de bordures</a:t>
            </a:r>
          </a:p>
        </p:txBody>
      </p:sp>
      <p:pic>
        <p:nvPicPr>
          <p:cNvPr id="20" name="Imag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8725" y="1448377"/>
            <a:ext cx="2602245" cy="1957292"/>
          </a:xfrm>
          <a:prstGeom prst="rect">
            <a:avLst/>
          </a:prstGeom>
        </p:spPr>
      </p:pic>
      <p:sp>
        <p:nvSpPr>
          <p:cNvPr id="21" name="ZoneTexte 20"/>
          <p:cNvSpPr txBox="1"/>
          <p:nvPr/>
        </p:nvSpPr>
        <p:spPr>
          <a:xfrm>
            <a:off x="4559669" y="3114177"/>
            <a:ext cx="2320059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75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5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6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Equipements des postes</a:t>
            </a:r>
          </a:p>
        </p:txBody>
      </p:sp>
      <p:pic>
        <p:nvPicPr>
          <p:cNvPr id="22" name="Image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3524" y="3739795"/>
            <a:ext cx="3439213" cy="2394119"/>
          </a:xfrm>
          <a:prstGeom prst="rect">
            <a:avLst/>
          </a:prstGeom>
        </p:spPr>
      </p:pic>
      <p:sp>
        <p:nvSpPr>
          <p:cNvPr id="23" name="ZoneTexte 22"/>
          <p:cNvSpPr txBox="1"/>
          <p:nvPr/>
        </p:nvSpPr>
        <p:spPr>
          <a:xfrm>
            <a:off x="476062" y="3862182"/>
            <a:ext cx="1314297" cy="258967"/>
          </a:xfrm>
          <a:prstGeom prst="rect">
            <a:avLst/>
          </a:prstGeom>
          <a:solidFill>
            <a:schemeClr val="bg1"/>
          </a:solidFill>
        </p:spPr>
        <p:txBody>
          <a:bodyPr vert="horz" lIns="94605" tIns="47302" rIns="94605" bIns="47302" rtlCol="0">
            <a:normAutofit fontScale="77500" lnSpcReduction="20000"/>
          </a:bodyPr>
          <a:lstStyle>
            <a:defPPr>
              <a:defRPr lang="fr-FR"/>
            </a:defPPr>
            <a:lvl1pPr marL="391146" indent="-391146">
              <a:spcBef>
                <a:spcPct val="20000"/>
              </a:spcBef>
              <a:buSzPct val="70000"/>
              <a:buFontTx/>
              <a:buBlip>
                <a:blip r:embed="rId5"/>
              </a:buBlip>
              <a:defRPr sz="1800">
                <a:latin typeface="Cambria" panose="02040503050406030204" pitchFamily="18" charset="0"/>
              </a:defRPr>
            </a:lvl1pPr>
            <a:lvl2pPr marL="847483" indent="-325955">
              <a:spcBef>
                <a:spcPct val="20000"/>
              </a:spcBef>
              <a:buSzPct val="50000"/>
              <a:buFontTx/>
              <a:buBlip>
                <a:blip r:embed="rId6"/>
              </a:buBlip>
              <a:defRPr sz="1600">
                <a:solidFill>
                  <a:schemeClr val="tx2"/>
                </a:solidFill>
                <a:latin typeface="Cambria" panose="02040503050406030204" pitchFamily="18" charset="0"/>
              </a:defRPr>
            </a:lvl2pPr>
            <a:lvl3pPr marL="1303820" indent="-260764">
              <a:spcBef>
                <a:spcPct val="20000"/>
              </a:spcBef>
              <a:buClr>
                <a:srgbClr val="FF0000"/>
              </a:buClr>
              <a:buFont typeface="Arial" panose="020B0604020202020204" pitchFamily="34" charset="0"/>
              <a:buChar char="•"/>
              <a:defRPr sz="1600">
                <a:solidFill>
                  <a:schemeClr val="bg1">
                    <a:lumMod val="50000"/>
                  </a:schemeClr>
                </a:solidFill>
                <a:latin typeface="Cambria" panose="02040503050406030204" pitchFamily="18" charset="0"/>
              </a:defRPr>
            </a:lvl3pPr>
            <a:lvl4pPr marL="1825348" indent="-260764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bg1">
                    <a:lumMod val="50000"/>
                  </a:schemeClr>
                </a:solidFill>
              </a:defRPr>
            </a:lvl4pPr>
            <a:lvl5pPr marL="2346876" indent="-260764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bg1">
                    <a:lumMod val="50000"/>
                  </a:schemeClr>
                </a:solidFill>
              </a:defRPr>
            </a:lvl5pPr>
            <a:lvl6pPr marL="2868404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6pPr>
            <a:lvl7pPr marL="3389932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7pPr>
            <a:lvl8pPr marL="3911460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8pPr>
            <a:lvl9pPr marL="4432988" indent="-260764">
              <a:spcBef>
                <a:spcPct val="20000"/>
              </a:spcBef>
              <a:buFont typeface="Arial" panose="020B0604020202020204" pitchFamily="34" charset="0"/>
              <a:buChar char="•"/>
              <a:defRPr sz="2300"/>
            </a:lvl9pPr>
          </a:lstStyle>
          <a:p>
            <a:r>
              <a:rPr lang="fr-FR" sz="1633" dirty="0"/>
              <a:t>Rabotage</a:t>
            </a:r>
          </a:p>
        </p:txBody>
      </p:sp>
    </p:spTree>
    <p:extLst>
      <p:ext uri="{BB962C8B-B14F-4D97-AF65-F5344CB8AC3E}">
        <p14:creationId xmlns:p14="http://schemas.microsoft.com/office/powerpoint/2010/main" val="23714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</TotalTime>
  <Words>279</Words>
  <Application>Microsoft Office PowerPoint</Application>
  <PresentationFormat>Grand écran</PresentationFormat>
  <Paragraphs>47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Cambria</vt:lpstr>
      <vt:lpstr>Franklin Gothic Heavy</vt:lpstr>
      <vt:lpstr>Thème Office</vt:lpstr>
      <vt:lpstr>Assainissement sur la CC Terroir de Caux</vt:lpstr>
      <vt:lpstr>Assainissement sur la CC Terroir de Caux</vt:lpstr>
      <vt:lpstr>Présentation PowerPoint</vt:lpstr>
      <vt:lpstr>Assainissement sur la CC Terroir de Caux</vt:lpstr>
      <vt:lpstr>Assainissement sur la CC Terroir de Caux</vt:lpstr>
      <vt:lpstr>Assainissement sur la CC Terroir de Caux</vt:lpstr>
      <vt:lpstr>Assainissement sur la CC Terroir de Caux</vt:lpstr>
      <vt:lpstr>Assainissement sur la CC Terroir de Caux</vt:lpstr>
      <vt:lpstr>Assainissement sur la CC Terroir de Caux</vt:lpstr>
      <vt:lpstr>Assainissement sur la CC Terroir de Caux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Amélie Boutillier</dc:creator>
  <cp:lastModifiedBy>Amélie Boutillier</cp:lastModifiedBy>
  <cp:revision>7</cp:revision>
  <dcterms:created xsi:type="dcterms:W3CDTF">2023-10-06T10:10:39Z</dcterms:created>
  <dcterms:modified xsi:type="dcterms:W3CDTF">2023-10-09T07:10:14Z</dcterms:modified>
</cp:coreProperties>
</file>