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13" r:id="rId4"/>
  </p:sldMasterIdLst>
  <p:notesMasterIdLst>
    <p:notesMasterId r:id="rId25"/>
  </p:notesMasterIdLst>
  <p:handoutMasterIdLst>
    <p:handoutMasterId r:id="rId26"/>
  </p:handoutMasterIdLst>
  <p:sldIdLst>
    <p:sldId id="400" r:id="rId5"/>
    <p:sldId id="362" r:id="rId6"/>
    <p:sldId id="364" r:id="rId7"/>
    <p:sldId id="377" r:id="rId8"/>
    <p:sldId id="366" r:id="rId9"/>
    <p:sldId id="375" r:id="rId10"/>
    <p:sldId id="367" r:id="rId11"/>
    <p:sldId id="370" r:id="rId12"/>
    <p:sldId id="371" r:id="rId13"/>
    <p:sldId id="372" r:id="rId14"/>
    <p:sldId id="373" r:id="rId15"/>
    <p:sldId id="509" r:id="rId16"/>
    <p:sldId id="510" r:id="rId17"/>
    <p:sldId id="392" r:id="rId18"/>
    <p:sldId id="396" r:id="rId19"/>
    <p:sldId id="386" r:id="rId20"/>
    <p:sldId id="401" r:id="rId21"/>
    <p:sldId id="295" r:id="rId22"/>
    <p:sldId id="513" r:id="rId23"/>
    <p:sldId id="402" r:id="rId24"/>
  </p:sldIdLst>
  <p:sldSz cx="9144000" cy="5143500" type="screen16x9"/>
  <p:notesSz cx="6799263" cy="9929813"/>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orient="horz" pos="191">
          <p15:clr>
            <a:srgbClr val="A4A3A4"/>
          </p15:clr>
        </p15:guide>
        <p15:guide id="3" orient="horz" pos="854">
          <p15:clr>
            <a:srgbClr val="A4A3A4"/>
          </p15:clr>
        </p15:guide>
        <p15:guide id="4" orient="horz" pos="821">
          <p15:clr>
            <a:srgbClr val="A4A3A4"/>
          </p15:clr>
        </p15:guide>
        <p15:guide id="5" orient="horz" pos="3049">
          <p15:clr>
            <a:srgbClr val="A4A3A4"/>
          </p15:clr>
        </p15:guide>
        <p15:guide id="6" orient="horz" pos="3151">
          <p15:clr>
            <a:srgbClr val="A4A3A4"/>
          </p15:clr>
        </p15:guide>
        <p15:guide id="7" pos="2880">
          <p15:clr>
            <a:srgbClr val="A4A3A4"/>
          </p15:clr>
        </p15:guide>
        <p15:guide id="8" pos="476">
          <p15:clr>
            <a:srgbClr val="A4A3A4"/>
          </p15:clr>
        </p15:guide>
        <p15:guide id="9" pos="5193">
          <p15:clr>
            <a:srgbClr val="A4A3A4"/>
          </p15:clr>
        </p15:guide>
        <p15:guide id="10" pos="5465">
          <p15:clr>
            <a:srgbClr val="A4A3A4"/>
          </p15:clr>
        </p15:guide>
      </p15:sldGuideLst>
    </p:ext>
    <p:ext uri="{2D200454-40CA-4A62-9FC3-DE9A4176ACB9}">
      <p15:notesGuideLst xmlns:p15="http://schemas.microsoft.com/office/powerpoint/2012/main">
        <p15:guide id="1" orient="horz" pos="3128">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B0F0"/>
    <a:srgbClr val="FF8CFF"/>
    <a:srgbClr val="E1000F"/>
    <a:srgbClr val="FF00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730"/>
    <p:restoredTop sz="75088" autoAdjust="0"/>
  </p:normalViewPr>
  <p:slideViewPr>
    <p:cSldViewPr showGuides="1">
      <p:cViewPr varScale="1">
        <p:scale>
          <a:sx n="108" d="100"/>
          <a:sy n="108" d="100"/>
        </p:scale>
        <p:origin x="2136" y="102"/>
      </p:cViewPr>
      <p:guideLst>
        <p:guide orient="horz" pos="1620"/>
        <p:guide orient="horz" pos="191"/>
        <p:guide orient="horz" pos="854"/>
        <p:guide orient="horz" pos="821"/>
        <p:guide orient="horz" pos="3049"/>
        <p:guide orient="horz" pos="3151"/>
        <p:guide pos="2880"/>
        <p:guide pos="476"/>
        <p:guide pos="5193"/>
        <p:guide pos="5465"/>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3144" y="-72"/>
      </p:cViewPr>
      <p:guideLst>
        <p:guide orient="horz" pos="3128"/>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2"/>
            <a:ext cx="2946347" cy="49649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51343" y="2"/>
            <a:ext cx="2946347" cy="496490"/>
          </a:xfrm>
          <a:prstGeom prst="rect">
            <a:avLst/>
          </a:prstGeom>
        </p:spPr>
        <p:txBody>
          <a:bodyPr vert="horz" lIns="91440" tIns="45720" rIns="91440" bIns="45720" rtlCol="0"/>
          <a:lstStyle>
            <a:lvl1pPr algn="r">
              <a:defRPr sz="1200"/>
            </a:lvl1pPr>
          </a:lstStyle>
          <a:p>
            <a:fld id="{F6CB9510-8DC1-49A7-890D-DC4361C3F2C2}" type="datetimeFigureOut">
              <a:rPr lang="fr-FR" smtClean="0"/>
              <a:t>02/10/2023</a:t>
            </a:fld>
            <a:endParaRPr lang="fr-FR"/>
          </a:p>
        </p:txBody>
      </p:sp>
      <p:sp>
        <p:nvSpPr>
          <p:cNvPr id="5" name="Espace réservé du numéro de diapositive 4"/>
          <p:cNvSpPr>
            <a:spLocks noGrp="1"/>
          </p:cNvSpPr>
          <p:nvPr>
            <p:ph type="sldNum" sz="quarter" idx="3"/>
          </p:nvPr>
        </p:nvSpPr>
        <p:spPr>
          <a:xfrm>
            <a:off x="3851343" y="9431600"/>
            <a:ext cx="2946347" cy="496490"/>
          </a:xfrm>
          <a:prstGeom prst="rect">
            <a:avLst/>
          </a:prstGeom>
        </p:spPr>
        <p:txBody>
          <a:bodyPr vert="horz" lIns="91440" tIns="45720" rIns="91440" bIns="45720" rtlCol="0" anchor="b"/>
          <a:lstStyle>
            <a:lvl1pPr algn="r">
              <a:defRPr sz="1200"/>
            </a:lvl1pPr>
          </a:lstStyle>
          <a:p>
            <a:fld id="{655C9761-C718-4A57-BC02-028B54D97ED4}" type="slidenum">
              <a:rPr lang="fr-FR" smtClean="0"/>
              <a:t>‹N°›</a:t>
            </a:fld>
            <a:endParaRPr lang="fr-FR"/>
          </a:p>
        </p:txBody>
      </p:sp>
    </p:spTree>
    <p:extLst>
      <p:ext uri="{BB962C8B-B14F-4D97-AF65-F5344CB8AC3E}">
        <p14:creationId xmlns:p14="http://schemas.microsoft.com/office/powerpoint/2010/main" val="22382559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 y="2"/>
            <a:ext cx="2946347" cy="496490"/>
          </a:xfrm>
          <a:prstGeom prst="rect">
            <a:avLst/>
          </a:prstGeom>
        </p:spPr>
        <p:txBody>
          <a:bodyPr vert="horz" lIns="91440" tIns="45720" rIns="91440" bIns="45720" rtlCol="0"/>
          <a:lstStyle>
            <a:lvl1pPr algn="l">
              <a:defRPr sz="1200">
                <a:latin typeface="Arial" pitchFamily="34" charset="0"/>
              </a:defRPr>
            </a:lvl1pPr>
          </a:lstStyle>
          <a:p>
            <a:endParaRPr lang="fr-FR" dirty="0"/>
          </a:p>
        </p:txBody>
      </p:sp>
      <p:sp>
        <p:nvSpPr>
          <p:cNvPr id="3" name="Espace réservé de la date 2"/>
          <p:cNvSpPr>
            <a:spLocks noGrp="1"/>
          </p:cNvSpPr>
          <p:nvPr>
            <p:ph type="dt" idx="1"/>
          </p:nvPr>
        </p:nvSpPr>
        <p:spPr>
          <a:xfrm>
            <a:off x="3851343" y="2"/>
            <a:ext cx="2946347" cy="496490"/>
          </a:xfrm>
          <a:prstGeom prst="rect">
            <a:avLst/>
          </a:prstGeom>
        </p:spPr>
        <p:txBody>
          <a:bodyPr vert="horz" lIns="91440" tIns="45720" rIns="91440" bIns="45720" rtlCol="0"/>
          <a:lstStyle>
            <a:lvl1pPr algn="r">
              <a:defRPr sz="1200">
                <a:latin typeface="Arial" pitchFamily="34" charset="0"/>
              </a:defRPr>
            </a:lvl1pPr>
          </a:lstStyle>
          <a:p>
            <a:fld id="{D680E798-53FF-4C51-A981-953463752515}" type="datetimeFigureOut">
              <a:rPr lang="fr-FR" smtClean="0"/>
              <a:pPr/>
              <a:t>02/10/2023</a:t>
            </a:fld>
            <a:endParaRPr lang="fr-FR" dirty="0"/>
          </a:p>
        </p:txBody>
      </p:sp>
      <p:sp>
        <p:nvSpPr>
          <p:cNvPr id="4" name="Espace réservé de l'image des diapositives 3"/>
          <p:cNvSpPr>
            <a:spLocks noGrp="1" noRot="1" noChangeAspect="1"/>
          </p:cNvSpPr>
          <p:nvPr>
            <p:ph type="sldImg" idx="2"/>
          </p:nvPr>
        </p:nvSpPr>
        <p:spPr>
          <a:xfrm>
            <a:off x="88900" y="744538"/>
            <a:ext cx="6621463" cy="3725862"/>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79927" y="4716661"/>
            <a:ext cx="5439410" cy="4468415"/>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1" y="9431600"/>
            <a:ext cx="2946347" cy="496490"/>
          </a:xfrm>
          <a:prstGeom prst="rect">
            <a:avLst/>
          </a:prstGeom>
        </p:spPr>
        <p:txBody>
          <a:bodyPr vert="horz" lIns="91440" tIns="45720" rIns="91440" bIns="45720" rtlCol="0" anchor="b"/>
          <a:lstStyle>
            <a:lvl1pPr algn="l">
              <a:defRPr sz="1200">
                <a:latin typeface="Arial" pitchFamily="34" charset="0"/>
              </a:defRPr>
            </a:lvl1pPr>
          </a:lstStyle>
          <a:p>
            <a:endParaRPr lang="fr-FR" dirty="0"/>
          </a:p>
        </p:txBody>
      </p:sp>
      <p:sp>
        <p:nvSpPr>
          <p:cNvPr id="7" name="Espace réservé du numéro de diapositive 6"/>
          <p:cNvSpPr>
            <a:spLocks noGrp="1"/>
          </p:cNvSpPr>
          <p:nvPr>
            <p:ph type="sldNum" sz="quarter" idx="5"/>
          </p:nvPr>
        </p:nvSpPr>
        <p:spPr>
          <a:xfrm>
            <a:off x="3851343" y="9431600"/>
            <a:ext cx="2946347" cy="496490"/>
          </a:xfrm>
          <a:prstGeom prst="rect">
            <a:avLst/>
          </a:prstGeom>
        </p:spPr>
        <p:txBody>
          <a:bodyPr vert="horz" lIns="91440" tIns="45720" rIns="91440" bIns="45720" rtlCol="0" anchor="b"/>
          <a:lstStyle>
            <a:lvl1pPr algn="r">
              <a:defRPr sz="1200">
                <a:latin typeface="Arial" pitchFamily="34" charset="0"/>
              </a:defRPr>
            </a:lvl1pPr>
          </a:lstStyle>
          <a:p>
            <a:fld id="{1B06CD8F-B7ED-4A05-9FB1-A01CC0EF02CC}" type="slidenum">
              <a:rPr lang="fr-FR" smtClean="0"/>
              <a:pPr/>
              <a:t>‹N°›</a:t>
            </a:fld>
            <a:endParaRPr lang="fr-FR" dirty="0"/>
          </a:p>
        </p:txBody>
      </p:sp>
    </p:spTree>
    <p:extLst>
      <p:ext uri="{BB962C8B-B14F-4D97-AF65-F5344CB8AC3E}">
        <p14:creationId xmlns:p14="http://schemas.microsoft.com/office/powerpoint/2010/main" val="4116626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rial" pitchFamily="34" charset="0"/>
        <a:ea typeface="+mn-ea"/>
        <a:cs typeface="+mn-cs"/>
      </a:defRPr>
    </a:lvl1pPr>
    <a:lvl2pPr marL="457200" algn="l" defTabSz="914400" rtl="0" eaLnBrk="1" latinLnBrk="0" hangingPunct="1">
      <a:defRPr sz="1200" kern="1200">
        <a:solidFill>
          <a:schemeClr val="tx1"/>
        </a:solidFill>
        <a:latin typeface="Arial" pitchFamily="34" charset="0"/>
        <a:ea typeface="+mn-ea"/>
        <a:cs typeface="+mn-cs"/>
      </a:defRPr>
    </a:lvl2pPr>
    <a:lvl3pPr marL="914400" algn="l" defTabSz="914400" rtl="0" eaLnBrk="1" latinLnBrk="0" hangingPunct="1">
      <a:defRPr sz="1200" kern="1200">
        <a:solidFill>
          <a:schemeClr val="tx1"/>
        </a:solidFill>
        <a:latin typeface="Arial" pitchFamily="34" charset="0"/>
        <a:ea typeface="+mn-ea"/>
        <a:cs typeface="+mn-cs"/>
      </a:defRPr>
    </a:lvl3pPr>
    <a:lvl4pPr marL="1371600" algn="l" defTabSz="914400" rtl="0" eaLnBrk="1" latinLnBrk="0" hangingPunct="1">
      <a:defRPr sz="1200" kern="1200">
        <a:solidFill>
          <a:schemeClr val="tx1"/>
        </a:solidFill>
        <a:latin typeface="Arial" pitchFamily="34" charset="0"/>
        <a:ea typeface="+mn-ea"/>
        <a:cs typeface="+mn-cs"/>
      </a:defRPr>
    </a:lvl4pPr>
    <a:lvl5pPr marL="1828800" algn="l" defTabSz="914400" rtl="0" eaLnBrk="1" latinLnBrk="0" hangingPunct="1">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Au titre</a:t>
            </a:r>
            <a:r>
              <a:rPr lang="fr-FR" baseline="0" dirty="0"/>
              <a:t> de la DCE !!</a:t>
            </a:r>
          </a:p>
          <a:p>
            <a:endParaRPr lang="fr-FR" baseline="0" dirty="0"/>
          </a:p>
          <a:p>
            <a:endParaRPr lang="fr-FR" baseline="0" dirty="0"/>
          </a:p>
          <a:p>
            <a:r>
              <a:rPr lang="fr-FR" baseline="0" dirty="0"/>
              <a:t>Trait de côte, littoral, bande côtière…… </a:t>
            </a:r>
            <a:r>
              <a:rPr lang="fr-FR" baseline="0" dirty="0">
                <a:sym typeface="Wingdings" panose="05000000000000000000" pitchFamily="2" charset="2"/>
              </a:rPr>
              <a:t> contact terre-mer</a:t>
            </a:r>
          </a:p>
          <a:p>
            <a:endParaRPr lang="fr-FR" baseline="0" dirty="0">
              <a:sym typeface="Wingdings" panose="05000000000000000000" pitchFamily="2" charset="2"/>
            </a:endParaRPr>
          </a:p>
          <a:p>
            <a:r>
              <a:rPr lang="fr-FR" baseline="0" dirty="0">
                <a:sym typeface="Wingdings" panose="05000000000000000000" pitchFamily="2" charset="2"/>
              </a:rPr>
              <a:t>Objectif de cette introduction est de décaler un peu notre regard habituel « milieux » vers l’aval de nos cours d’eau</a:t>
            </a:r>
          </a:p>
          <a:p>
            <a:endParaRPr lang="fr-FR" baseline="0" dirty="0">
              <a:sym typeface="Wingdings" panose="05000000000000000000" pitchFamily="2" charset="2"/>
            </a:endParaRPr>
          </a:p>
          <a:p>
            <a:endParaRPr lang="fr-FR" baseline="0" dirty="0">
              <a:sym typeface="Wingdings" panose="05000000000000000000" pitchFamily="2" charset="2"/>
            </a:endParaRPr>
          </a:p>
          <a:p>
            <a:r>
              <a:rPr lang="fr-FR" baseline="0" dirty="0">
                <a:sym typeface="Wingdings" panose="05000000000000000000" pitchFamily="2" charset="2"/>
              </a:rPr>
              <a:t>Présentation largement inspirée d’un support préparé par le Service littoral et mer de l’agence, service du siège mais localisé dans les locaux de l’agence à Caen</a:t>
            </a:r>
          </a:p>
          <a:p>
            <a:endParaRPr lang="fr-FR" baseline="0" dirty="0">
              <a:sym typeface="Wingdings" panose="05000000000000000000" pitchFamily="2" charset="2"/>
            </a:endParaRPr>
          </a:p>
          <a:p>
            <a:endParaRPr lang="fr-FR" dirty="0"/>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a:t>
            </a:fld>
            <a:endParaRPr lang="fr-FR" dirty="0"/>
          </a:p>
        </p:txBody>
      </p:sp>
    </p:spTree>
    <p:extLst>
      <p:ext uri="{BB962C8B-B14F-4D97-AF65-F5344CB8AC3E}">
        <p14:creationId xmlns:p14="http://schemas.microsoft.com/office/powerpoint/2010/main" val="15113349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Repli stratégique : </a:t>
            </a:r>
            <a:r>
              <a:rPr lang="fr-FR" b="1" dirty="0"/>
              <a:t>à préparer maintenant </a:t>
            </a:r>
            <a:r>
              <a:rPr lang="fr-FR" dirty="0"/>
              <a:t>pour être faisable dans 20 ans</a:t>
            </a:r>
          </a:p>
          <a:p>
            <a:r>
              <a:rPr lang="fr-FR" dirty="0"/>
              <a:t>Adaptation bâti et nouvelle urbanisation : nécessité d’exploiter connaissance disponible, </a:t>
            </a:r>
            <a:r>
              <a:rPr lang="fr-FR" b="1" dirty="0"/>
              <a:t>même en dehors des périmètres PPRL</a:t>
            </a: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10</a:t>
            </a:fld>
            <a:endParaRPr lang="fr-FR" dirty="0"/>
          </a:p>
        </p:txBody>
      </p:sp>
    </p:spTree>
    <p:extLst>
      <p:ext uri="{BB962C8B-B14F-4D97-AF65-F5344CB8AC3E}">
        <p14:creationId xmlns:p14="http://schemas.microsoft.com/office/powerpoint/2010/main" val="85745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Intérêt stratégique des nouvelles connaissances (</a:t>
            </a:r>
            <a:r>
              <a:rPr lang="fr-FR" dirty="0" err="1"/>
              <a:t>cf</a:t>
            </a:r>
            <a:r>
              <a:rPr lang="fr-FR" dirty="0"/>
              <a:t> avant)</a:t>
            </a:r>
          </a:p>
          <a:p>
            <a:r>
              <a:rPr lang="fr-FR" dirty="0"/>
              <a:t>Bancarisation des études d’impact doit être une</a:t>
            </a:r>
            <a:r>
              <a:rPr lang="fr-FR" baseline="0" dirty="0"/>
              <a:t> demande systématique</a:t>
            </a:r>
            <a:endParaRPr lang="fr-FR" dirty="0"/>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11</a:t>
            </a:fld>
            <a:endParaRPr lang="fr-FR" dirty="0"/>
          </a:p>
        </p:txBody>
      </p:sp>
    </p:spTree>
    <p:extLst>
      <p:ext uri="{BB962C8B-B14F-4D97-AF65-F5344CB8AC3E}">
        <p14:creationId xmlns:p14="http://schemas.microsoft.com/office/powerpoint/2010/main" val="3539838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a:xfrm>
            <a:off x="270000" y="4714324"/>
            <a:ext cx="6713247" cy="5319366"/>
          </a:xfrm>
        </p:spPr>
        <p:txBody>
          <a:bodyPr/>
          <a:lstStyle/>
          <a:p>
            <a:pPr algn="just" defTabSz="947958">
              <a:defRPr/>
            </a:pPr>
            <a:r>
              <a:rPr lang="fr-FR" sz="1000" dirty="0"/>
              <a:t>151 membres du CB ont adopté définitivement à une très large majorité le schéma directeur d’aménagement et de gestion des eaux (SDAGE) du bassin de la Seine et des cours d’eau côtiers normands 2022-2027 et ont rendu un avis favorable sur son programme de mesures.</a:t>
            </a:r>
          </a:p>
          <a:p>
            <a:pPr algn="just" defTabSz="947958">
              <a:defRPr/>
            </a:pPr>
            <a:r>
              <a:rPr lang="fr-FR" sz="1000" dirty="0"/>
              <a:t>SDAGE = feuille de route du bassin pour les six années à venir. Objectif ambitieux d’amener 52 % des cours d’eau et des eaux littorales du bassin au bon état écologique à l’horizon 2027 (contre 32 % seulement aujourd’hui)</a:t>
            </a:r>
          </a:p>
          <a:p>
            <a:pPr algn="just" defTabSz="947958">
              <a:defRPr/>
            </a:pPr>
            <a:r>
              <a:rPr lang="fr-FR" sz="1000" dirty="0" err="1"/>
              <a:t>PdM</a:t>
            </a:r>
            <a:r>
              <a:rPr lang="fr-FR" sz="1000" dirty="0"/>
              <a:t> soutiendra la mise en œuvre du SDAGE. Chiffré à 6,2 milliards d’euros, ce qui est proche du rythme financier des investissements actuels, il se caractérise par une augmentation des investissements pour réduire les pollutions issues de l’agriculture, des ruissellements issus des eaux pluviales ou pour agir sur les altérations physiques des cours d’eau. Les documents entreront en vigueur après publication au journal officiel de l’arrêté du préfet coordonnateur de bassin les approuvant.</a:t>
            </a:r>
          </a:p>
          <a:p>
            <a:pPr algn="just"/>
            <a:endParaRPr lang="fr-FR" sz="1000" dirty="0"/>
          </a:p>
          <a:p>
            <a:pPr algn="just"/>
            <a:r>
              <a:rPr lang="fr-FR" sz="1000" dirty="0"/>
              <a:t>Les 5 orientations du SDAGE 2022-2027 reprennent les enjeux issus de l’état des lieux du bassin 2019 :</a:t>
            </a:r>
          </a:p>
          <a:p>
            <a:pPr algn="just"/>
            <a:r>
              <a:rPr lang="fr-FR" sz="1000" dirty="0"/>
              <a:t>1- l’amélioration de l’</a:t>
            </a:r>
            <a:r>
              <a:rPr lang="fr-FR" sz="1000" dirty="0" err="1"/>
              <a:t>hydromorphologie</a:t>
            </a:r>
            <a:r>
              <a:rPr lang="fr-FR" sz="1000" dirty="0"/>
              <a:t> (rivières et zones humides), qui constitue le premier risque de dégradation des cours d’eau ;</a:t>
            </a:r>
          </a:p>
          <a:p>
            <a:pPr algn="just"/>
            <a:r>
              <a:rPr lang="fr-FR" sz="1000" dirty="0"/>
              <a:t>2- la diminution des pollutions diffuses (majoritairement nitrates et pesticides), qui constituent le 2ème facteur de dégradation</a:t>
            </a:r>
          </a:p>
          <a:p>
            <a:pPr algn="just"/>
            <a:r>
              <a:rPr lang="fr-FR" sz="1000" dirty="0"/>
              <a:t>3- la diminution des macro et micropolluants ponctuels, avec en particulier la gestion du temps de pluie, qui reste un enjeu important ;</a:t>
            </a:r>
          </a:p>
          <a:p>
            <a:pPr algn="just"/>
            <a:r>
              <a:rPr lang="fr-FR" sz="1000" dirty="0"/>
              <a:t>4- une meilleure anticipation des déséquilibres quantitatifs, qu’il s’agisse des sécheresses ou des inondations;</a:t>
            </a:r>
          </a:p>
          <a:p>
            <a:pPr algn="just"/>
            <a:r>
              <a:rPr lang="fr-FR" sz="1000" dirty="0"/>
              <a:t>5-la protection du littoral en termes de qualité des eaux et vis-à-vis de la montée du niveau marin.</a:t>
            </a:r>
          </a:p>
          <a:p>
            <a:pPr algn="just"/>
            <a:endParaRPr lang="fr-FR" sz="1000" dirty="0"/>
          </a:p>
          <a:p>
            <a:pPr algn="just"/>
            <a:r>
              <a:rPr lang="fr-FR" sz="1000" dirty="0">
                <a:solidFill>
                  <a:srgbClr val="C00000"/>
                </a:solidFill>
              </a:rPr>
              <a:t>Repères climatiques </a:t>
            </a:r>
            <a:r>
              <a:rPr lang="fr-FR" sz="1000" dirty="0" err="1">
                <a:solidFill>
                  <a:srgbClr val="C00000"/>
                </a:solidFill>
              </a:rPr>
              <a:t>isncrits</a:t>
            </a:r>
            <a:r>
              <a:rPr lang="fr-FR" sz="1000" dirty="0">
                <a:solidFill>
                  <a:srgbClr val="C00000"/>
                </a:solidFill>
              </a:rPr>
              <a:t> dans le SDAGE </a:t>
            </a:r>
            <a:r>
              <a:rPr lang="fr-FR" sz="1000" dirty="0"/>
              <a:t>Le SDAGE donne la direction à suivre pour atteindre, dans un premier temps, des objectifs de qualité et de quantité des eaux en 2027 et poursuivre cette amélioration au-delà de cette échéance. Cette trajectoire tient compte des effets projetés du changement climatique d’ici 2050 : hausse des températures, baisse de 10 à 30% des débits des rivières, périodes de sécheresse plus longues, phénomènes d’inondation plus récurrents et plus violents, ou encore montée du niveau de la mer d’un mètre d’ici 2050.</a:t>
            </a:r>
          </a:p>
          <a:p>
            <a:pPr algn="just"/>
            <a:endParaRPr lang="fr-FR" sz="1000" dirty="0"/>
          </a:p>
          <a:p>
            <a:pPr algn="just"/>
            <a:r>
              <a:rPr lang="fr-FR" sz="1000" dirty="0"/>
              <a:t>Plus de 12 000 obstacles à l’écoulement de l’eau et à l’expansion naturelle des crues jalonnent les cours d’eau et estuaires</a:t>
            </a:r>
          </a:p>
          <a:p>
            <a:pPr algn="just"/>
            <a:endParaRPr lang="fr-FR" sz="1000" dirty="0"/>
          </a:p>
          <a:p>
            <a:pPr algn="just"/>
            <a:r>
              <a:rPr lang="fr-FR" sz="1000" dirty="0"/>
              <a:t>5 orientations fondamentales, des Dispositions déclinent chaque orientation</a:t>
            </a:r>
          </a:p>
          <a:p>
            <a:pPr algn="just"/>
            <a:endParaRPr lang="fr-FR" sz="1000" dirty="0"/>
          </a:p>
        </p:txBody>
      </p:sp>
    </p:spTree>
    <p:extLst>
      <p:ext uri="{BB962C8B-B14F-4D97-AF65-F5344CB8AC3E}">
        <p14:creationId xmlns:p14="http://schemas.microsoft.com/office/powerpoint/2010/main" val="4379370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42875" y="768350"/>
            <a:ext cx="6818313" cy="3836988"/>
          </a:xfrm>
        </p:spPr>
      </p:sp>
      <p:sp>
        <p:nvSpPr>
          <p:cNvPr id="3" name="Espace réservé des commentaires 2"/>
          <p:cNvSpPr>
            <a:spLocks noGrp="1"/>
          </p:cNvSpPr>
          <p:nvPr>
            <p:ph type="body" idx="1"/>
          </p:nvPr>
        </p:nvSpPr>
        <p:spPr/>
        <p:txBody>
          <a:bodyPr/>
          <a:lstStyle/>
          <a:p>
            <a:r>
              <a:rPr lang="fr-FR" dirty="0"/>
              <a:t>Titre des dispositions</a:t>
            </a:r>
          </a:p>
          <a:p>
            <a:endParaRPr lang="fr-FR" dirty="0"/>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solidFill>
                  <a:prstClr val="black"/>
                </a:solidFill>
              </a:rPr>
              <a:pPr/>
              <a:t>13</a:t>
            </a:fld>
            <a:endParaRPr lang="fr-FR" dirty="0">
              <a:solidFill>
                <a:prstClr val="black"/>
              </a:solidFill>
            </a:endParaRPr>
          </a:p>
        </p:txBody>
      </p:sp>
    </p:spTree>
    <p:extLst>
      <p:ext uri="{BB962C8B-B14F-4D97-AF65-F5344CB8AC3E}">
        <p14:creationId xmlns:p14="http://schemas.microsoft.com/office/powerpoint/2010/main" val="11655741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5 orientations</a:t>
            </a:r>
          </a:p>
          <a:p>
            <a:r>
              <a:rPr lang="fr-FR" dirty="0"/>
              <a:t>1- problématique = eutrophisation marine (algues vertes, phycotoxines)</a:t>
            </a:r>
          </a:p>
          <a:p>
            <a:r>
              <a:rPr lang="fr-FR" dirty="0"/>
              <a:t>2- rejets dans les ports (activités, aires de</a:t>
            </a:r>
            <a:r>
              <a:rPr lang="fr-FR" baseline="0" dirty="0"/>
              <a:t> carénage, assainissement/pluvial), </a:t>
            </a:r>
            <a:r>
              <a:rPr lang="fr-FR" dirty="0"/>
              <a:t>discussions sur sédiments de dragage</a:t>
            </a:r>
          </a:p>
          <a:p>
            <a:r>
              <a:rPr lang="fr-FR" dirty="0"/>
              <a:t>3- meilleure prise en compte du risque viral</a:t>
            </a:r>
          </a:p>
          <a:p>
            <a:r>
              <a:rPr lang="fr-FR" dirty="0"/>
              <a:t>4- enjeu = bon état des estuaires (recréer des vasières et prés salés). Discussions sur l’inventaire des habitats</a:t>
            </a:r>
            <a:r>
              <a:rPr lang="fr-FR" baseline="0" dirty="0"/>
              <a:t> à restaurer.</a:t>
            </a:r>
          </a:p>
          <a:p>
            <a:r>
              <a:rPr lang="fr-FR" baseline="0" dirty="0"/>
              <a:t>5- On n’est plus dans le déni. Enjeu SDAGE = replacer les milieux naturels dans le processus (rôle, préservation)</a:t>
            </a:r>
          </a:p>
          <a:p>
            <a:endParaRPr lang="fr-FR" baseline="0" dirty="0"/>
          </a:p>
          <a:p>
            <a:r>
              <a:rPr lang="fr-FR" baseline="0" dirty="0"/>
              <a:t>L’OF5 est très dépendante des autres OF (milieux naturels, pollutions ponctuelles et diffuses)</a:t>
            </a:r>
          </a:p>
          <a:p>
            <a:endParaRPr lang="fr-FR" dirty="0"/>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14</a:t>
            </a:fld>
            <a:endParaRPr lang="fr-FR" dirty="0"/>
          </a:p>
        </p:txBody>
      </p:sp>
    </p:spTree>
    <p:extLst>
      <p:ext uri="{BB962C8B-B14F-4D97-AF65-F5344CB8AC3E}">
        <p14:creationId xmlns:p14="http://schemas.microsoft.com/office/powerpoint/2010/main" val="31219979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defTabSz="851637">
              <a:defRPr/>
            </a:pPr>
            <a:r>
              <a:rPr lang="fr-FR" b="1" i="1" dirty="0">
                <a:solidFill>
                  <a:schemeClr val="tx1"/>
                </a:solidFill>
              </a:rPr>
              <a:t>O1</a:t>
            </a:r>
          </a:p>
          <a:p>
            <a:pPr marL="165466" indent="-165466" defTabSz="851637">
              <a:buFontTx/>
              <a:buChar char="-"/>
              <a:defRPr/>
            </a:pPr>
            <a:r>
              <a:rPr lang="fr-FR" dirty="0"/>
              <a:t>Pour avoir cette trajectoire sur la Seine, il faut l’avoir sur tous les cours d’eau du bassin (y compris en amont de Paris)</a:t>
            </a:r>
          </a:p>
          <a:p>
            <a:pPr marL="165466" indent="-165466" defTabSz="851637">
              <a:buFontTx/>
              <a:buChar char="-"/>
              <a:defRPr/>
            </a:pPr>
            <a:r>
              <a:rPr lang="fr-FR" dirty="0"/>
              <a:t>On part de situations différentes : objectif déjà atteint ou en passe d’être atteint à certains endroits, objectif qui ne sera pas atteint sans mesures complémentaires à d’autres</a:t>
            </a:r>
          </a:p>
          <a:p>
            <a:r>
              <a:rPr lang="fr-FR" dirty="0">
                <a:sym typeface="Wingdings" panose="05000000000000000000" pitchFamily="2" charset="2"/>
              </a:rPr>
              <a:t> </a:t>
            </a:r>
            <a:r>
              <a:rPr lang="fr-FR" dirty="0"/>
              <a:t>Leviers d’actions :</a:t>
            </a:r>
          </a:p>
          <a:p>
            <a:pPr marL="171450" indent="-171450">
              <a:buFontTx/>
              <a:buChar char="-"/>
            </a:pPr>
            <a:r>
              <a:rPr lang="fr-FR" dirty="0"/>
              <a:t>Limiter les apports</a:t>
            </a:r>
          </a:p>
          <a:p>
            <a:pPr marL="171450" indent="-171450">
              <a:buFontTx/>
              <a:buChar char="-"/>
            </a:pPr>
            <a:r>
              <a:rPr lang="fr-FR" dirty="0"/>
              <a:t>Limiter les transferts</a:t>
            </a:r>
          </a:p>
          <a:p>
            <a:pPr marL="171450" indent="-171450">
              <a:buFontTx/>
              <a:buChar char="-"/>
            </a:pPr>
            <a:r>
              <a:rPr lang="fr-FR" dirty="0"/>
              <a:t>Optimiser le potentiel de dénitrification naturelle (ZH et prairies dans les lits majeurs, ripisylve</a:t>
            </a:r>
            <a:r>
              <a:rPr lang="fr-FR" baseline="0" dirty="0"/>
              <a:t> continue le long des cours d’eau côtiers) : jusqu’à 6 mg/l NO3. Enjeu fort sur les côtiers, d’autant que petit BV. Moins sur Eure et Risle (gros BV et concentrations nappes élevées)</a:t>
            </a:r>
            <a:endParaRPr lang="fr-FR" dirty="0"/>
          </a:p>
          <a:p>
            <a:pPr marL="0" indent="0" defTabSz="851637">
              <a:buFontTx/>
              <a:buNone/>
              <a:defRPr/>
            </a:pPr>
            <a:endParaRPr lang="fr-FR" dirty="0"/>
          </a:p>
          <a:p>
            <a:pPr defTabSz="851637">
              <a:defRPr/>
            </a:pPr>
            <a:r>
              <a:rPr lang="fr-FR" b="1" i="1" dirty="0"/>
              <a:t>O2</a:t>
            </a:r>
          </a:p>
          <a:p>
            <a:pPr marL="165466" indent="-165466" defTabSz="851637">
              <a:buFontTx/>
              <a:buChar char="-"/>
              <a:defRPr/>
            </a:pPr>
            <a:r>
              <a:rPr lang="fr-FR" dirty="0"/>
              <a:t>Photo issue du Parc Marin d’Iroise (ce sont donc des bretons !)</a:t>
            </a:r>
          </a:p>
          <a:p>
            <a:pPr marL="165466" indent="-165466" defTabSz="851637">
              <a:buFontTx/>
              <a:buChar char="-"/>
              <a:defRPr/>
            </a:pPr>
            <a:r>
              <a:rPr lang="fr-FR" dirty="0"/>
              <a:t>Paramètres </a:t>
            </a:r>
            <a:r>
              <a:rPr lang="fr-FR" dirty="0" err="1"/>
              <a:t>déclassants</a:t>
            </a:r>
            <a:r>
              <a:rPr lang="fr-FR" dirty="0"/>
              <a:t> sont pour la plupart historiques, mais ne pas reproduire les erreurs du passé (carénages …)</a:t>
            </a:r>
          </a:p>
          <a:p>
            <a:pPr marL="165466" indent="-165466" defTabSz="851637">
              <a:buFontTx/>
              <a:buChar char="-"/>
              <a:defRPr/>
            </a:pPr>
            <a:r>
              <a:rPr lang="fr-FR" dirty="0"/>
              <a:t>Ne pas augmenter le risque de ne pas atteindre le BE (sédiments de dragage)</a:t>
            </a:r>
          </a:p>
          <a:p>
            <a:pPr defTabSz="882434"/>
            <a:endParaRPr lang="fr-FR" dirty="0">
              <a:solidFill>
                <a:srgbClr val="FF0000"/>
              </a:solidFill>
            </a:endParaRPr>
          </a:p>
          <a:p>
            <a:pPr defTabSz="882434"/>
            <a:endParaRPr lang="fr-FR" dirty="0">
              <a:solidFill>
                <a:srgbClr val="FF0000"/>
              </a:solidFill>
            </a:endParaRPr>
          </a:p>
          <a:p>
            <a:pPr defTabSz="882434"/>
            <a:r>
              <a:rPr lang="fr-FR" sz="1800" dirty="0">
                <a:effectLst/>
                <a:latin typeface="Calibri" panose="020F0502020204030204" pitchFamily="34" charset="0"/>
                <a:ea typeface="Times New Roman" panose="02020603050405020304" pitchFamily="18" charset="0"/>
                <a:cs typeface="Times New Roman" panose="02020603050405020304" pitchFamily="18" charset="0"/>
              </a:rPr>
              <a:t>Carte Arques moyennes hivernales de nitrates glissantes (sur 3 années ; hiver = novembre-décembre N-1 et janvier-février N). </a:t>
            </a:r>
          </a:p>
          <a:p>
            <a:pPr defTabSz="882434"/>
            <a:r>
              <a:rPr lang="fr-FR" sz="1800" dirty="0">
                <a:effectLst/>
                <a:latin typeface="Calibri" panose="020F0502020204030204" pitchFamily="34" charset="0"/>
                <a:ea typeface="Times New Roman" panose="02020603050405020304" pitchFamily="18" charset="0"/>
                <a:cs typeface="Times New Roman" panose="02020603050405020304" pitchFamily="18" charset="0"/>
              </a:rPr>
              <a:t>les graphiques sont basés sur une sélection « avis expert » en fonction des stations : c’est assez subjectif. </a:t>
            </a:r>
            <a:endParaRPr lang="fr-FR" dirty="0">
              <a:solidFill>
                <a:srgbClr val="FF0000"/>
              </a:solidFill>
            </a:endParaRP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15</a:t>
            </a:fld>
            <a:endParaRPr lang="fr-FR" dirty="0"/>
          </a:p>
        </p:txBody>
      </p:sp>
    </p:spTree>
    <p:extLst>
      <p:ext uri="{BB962C8B-B14F-4D97-AF65-F5344CB8AC3E}">
        <p14:creationId xmlns:p14="http://schemas.microsoft.com/office/powerpoint/2010/main" val="9851037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defTabSz="851637">
              <a:defRPr/>
            </a:pPr>
            <a:r>
              <a:rPr lang="fr-FR" b="1" i="1" dirty="0"/>
              <a:t>O3 Réduire les risques sanitaires  </a:t>
            </a:r>
            <a:r>
              <a:rPr lang="fr-FR" dirty="0"/>
              <a:t>Objectif = augmenter le nombre de zones classées en A</a:t>
            </a:r>
          </a:p>
          <a:p>
            <a:pPr marL="165466" indent="-165466" defTabSz="851637">
              <a:buFontTx/>
              <a:buChar char="-"/>
              <a:defRPr/>
            </a:pPr>
            <a:r>
              <a:rPr lang="fr-FR" dirty="0"/>
              <a:t>Prise en compte du risque viral (dans la surveillance environnementale et dans les profils de vulnérabilité)</a:t>
            </a:r>
          </a:p>
          <a:p>
            <a:pPr marL="165466" indent="-165466" defTabSz="851637">
              <a:buFontTx/>
              <a:buChar char="-"/>
              <a:defRPr/>
            </a:pPr>
            <a:r>
              <a:rPr lang="fr-FR" dirty="0"/>
              <a:t>Révision des profils conchylicoles au moins tous les 4 ans</a:t>
            </a:r>
          </a:p>
          <a:p>
            <a:pPr defTabSz="851637">
              <a:defRPr/>
            </a:pPr>
            <a:endParaRPr lang="fr-FR" b="1" i="1" dirty="0"/>
          </a:p>
          <a:p>
            <a:pPr defTabSz="851637">
              <a:defRPr/>
            </a:pPr>
            <a:r>
              <a:rPr lang="fr-FR" b="1" i="1" dirty="0"/>
              <a:t>O4</a:t>
            </a:r>
          </a:p>
          <a:p>
            <a:pPr marL="165466" indent="-165466" defTabSz="851637">
              <a:buFontTx/>
              <a:buChar char="-"/>
              <a:defRPr/>
            </a:pPr>
            <a:r>
              <a:rPr lang="fr-FR" b="0" i="0" dirty="0"/>
              <a:t>Vue de l’estuaire de l’Orne</a:t>
            </a:r>
          </a:p>
          <a:p>
            <a:pPr marL="165466" indent="-165466" defTabSz="851637">
              <a:buFontTx/>
              <a:buChar char="-"/>
              <a:defRPr/>
            </a:pPr>
            <a:r>
              <a:rPr lang="fr-FR" b="0" i="0" dirty="0"/>
              <a:t>Enjeu = restaurer le fonctionnement des estuaires en orientant les projets</a:t>
            </a:r>
            <a:r>
              <a:rPr lang="fr-FR" b="0" i="0" baseline="0" dirty="0"/>
              <a:t> sur les zones les plus efficaces (esprit de la démarche REPERE menée en estuaire de Seine)</a:t>
            </a:r>
          </a:p>
          <a:p>
            <a:pPr marL="165466" indent="-165466" defTabSz="851637">
              <a:buFontTx/>
              <a:buChar char="-"/>
              <a:defRPr/>
            </a:pPr>
            <a:r>
              <a:rPr lang="fr-FR" b="0" i="0" baseline="0" dirty="0"/>
              <a:t>Enjeu = ne pas augmenter l’artificialisation de ces milieux très convoités (réflexion amont projets, ERC)</a:t>
            </a:r>
          </a:p>
          <a:p>
            <a:pPr defTabSz="851637">
              <a:defRPr/>
            </a:pPr>
            <a:r>
              <a:rPr lang="fr-FR" b="1" i="1" baseline="0" dirty="0"/>
              <a:t>O5</a:t>
            </a:r>
          </a:p>
          <a:p>
            <a:pPr marL="165466" indent="-165466" defTabSz="851637">
              <a:buFontTx/>
              <a:buChar char="-"/>
              <a:defRPr/>
            </a:pPr>
            <a:r>
              <a:rPr lang="fr-FR" b="0" i="0" baseline="0" dirty="0"/>
              <a:t>Vue du havre de </a:t>
            </a:r>
            <a:r>
              <a:rPr lang="fr-FR" b="0" i="0" baseline="0" dirty="0" err="1"/>
              <a:t>Geffosse</a:t>
            </a:r>
            <a:r>
              <a:rPr lang="fr-FR" b="0" i="0" baseline="0" dirty="0"/>
              <a:t> 1950-2020</a:t>
            </a:r>
          </a:p>
          <a:p>
            <a:pPr marL="165466" indent="-165466" defTabSz="851637">
              <a:buFontTx/>
              <a:buChar char="-"/>
              <a:defRPr/>
            </a:pPr>
            <a:r>
              <a:rPr lang="fr-FR" b="0" i="0" baseline="0" dirty="0"/>
              <a:t>Enjeu du SDAGE = prendre en compte la biodiversité dans les démarches d’adaptation ; maximiser l’utilisation des services de régulation</a:t>
            </a:r>
          </a:p>
          <a:p>
            <a:pPr marL="165466" indent="-165466" defTabSz="851637">
              <a:buFontTx/>
              <a:buChar char="-"/>
              <a:defRPr/>
            </a:pPr>
            <a:r>
              <a:rPr lang="fr-FR" b="0" i="0" baseline="0" dirty="0"/>
              <a:t>Dispositions communes SDAGE/PGRI ; lien fort avec le SRADDETT</a:t>
            </a:r>
            <a:endParaRPr lang="fr-FR" b="0" i="0" dirty="0"/>
          </a:p>
          <a:p>
            <a:pPr defTabSz="882434"/>
            <a:endParaRPr lang="fr-FR" dirty="0">
              <a:solidFill>
                <a:srgbClr val="FF0000"/>
              </a:solidFill>
            </a:endParaRP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16</a:t>
            </a:fld>
            <a:endParaRPr lang="fr-FR" dirty="0"/>
          </a:p>
        </p:txBody>
      </p:sp>
    </p:spTree>
    <p:extLst>
      <p:ext uri="{BB962C8B-B14F-4D97-AF65-F5344CB8AC3E}">
        <p14:creationId xmlns:p14="http://schemas.microsoft.com/office/powerpoint/2010/main" val="9851037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defTabSz="851637">
              <a:defRPr/>
            </a:pPr>
            <a:r>
              <a:rPr lang="fr-FR" b="1" i="1" dirty="0"/>
              <a:t>O4</a:t>
            </a:r>
          </a:p>
          <a:p>
            <a:pPr marL="165466" indent="-165466" defTabSz="851637">
              <a:buFontTx/>
              <a:buChar char="-"/>
              <a:defRPr/>
            </a:pPr>
            <a:r>
              <a:rPr lang="fr-FR" b="0" i="0" dirty="0"/>
              <a:t>Vue de l’estuaire de l’Orne</a:t>
            </a:r>
          </a:p>
          <a:p>
            <a:pPr marL="165466" indent="-165466" defTabSz="851637">
              <a:buFontTx/>
              <a:buChar char="-"/>
              <a:defRPr/>
            </a:pPr>
            <a:r>
              <a:rPr lang="fr-FR" b="0" i="0" dirty="0"/>
              <a:t>Enjeu = restaurer le fonctionnement des estuaires en orientant les projets</a:t>
            </a:r>
            <a:r>
              <a:rPr lang="fr-FR" b="0" i="0" baseline="0" dirty="0"/>
              <a:t> sur les zones les plus efficaces (esprit de la démarche REPERE menée en estuaire de Seine)</a:t>
            </a:r>
          </a:p>
          <a:p>
            <a:pPr marL="165466" indent="-165466" defTabSz="851637">
              <a:buFontTx/>
              <a:buChar char="-"/>
              <a:defRPr/>
            </a:pPr>
            <a:r>
              <a:rPr lang="fr-FR" b="0" i="0" baseline="0" dirty="0"/>
              <a:t>Enjeu = ne pas augmenter l’artificialisation de ces milieux très convoités (réflexion amont projets, ERC)</a:t>
            </a:r>
          </a:p>
          <a:p>
            <a:pPr defTabSz="851637">
              <a:defRPr/>
            </a:pPr>
            <a:r>
              <a:rPr lang="fr-FR" b="1" i="1" baseline="0" dirty="0"/>
              <a:t>O5</a:t>
            </a:r>
          </a:p>
          <a:p>
            <a:pPr marL="165466" indent="-165466" defTabSz="851637">
              <a:buFontTx/>
              <a:buChar char="-"/>
              <a:defRPr/>
            </a:pPr>
            <a:r>
              <a:rPr lang="fr-FR" b="0" i="0" baseline="0" dirty="0"/>
              <a:t>Vue du havre de </a:t>
            </a:r>
            <a:r>
              <a:rPr lang="fr-FR" b="0" i="0" baseline="0" dirty="0" err="1"/>
              <a:t>Geffosse</a:t>
            </a:r>
            <a:r>
              <a:rPr lang="fr-FR" b="0" i="0" baseline="0" dirty="0"/>
              <a:t> 1950-2020</a:t>
            </a:r>
          </a:p>
          <a:p>
            <a:pPr marL="165466" indent="-165466" defTabSz="851637">
              <a:buFontTx/>
              <a:buChar char="-"/>
              <a:defRPr/>
            </a:pPr>
            <a:r>
              <a:rPr lang="fr-FR" b="0" i="0" baseline="0" dirty="0"/>
              <a:t>Enjeu du SDAGE = prendre en compte la biodiversité dans les démarches d’adaptation ; maximiser l’utilisation des services de régulation</a:t>
            </a:r>
          </a:p>
          <a:p>
            <a:pPr marL="165466" indent="-165466" defTabSz="851637">
              <a:buFontTx/>
              <a:buChar char="-"/>
              <a:defRPr/>
            </a:pPr>
            <a:r>
              <a:rPr lang="fr-FR" b="0" i="0" baseline="0" dirty="0"/>
              <a:t>Dispositions communes SDAGE/PGRI ; lien fort avec le SRADDETT</a:t>
            </a:r>
            <a:endParaRPr lang="fr-FR" b="0" i="0" dirty="0"/>
          </a:p>
          <a:p>
            <a:pPr defTabSz="882434"/>
            <a:endParaRPr lang="fr-FR" dirty="0">
              <a:solidFill>
                <a:srgbClr val="FF0000"/>
              </a:solidFill>
            </a:endParaRP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17</a:t>
            </a:fld>
            <a:endParaRPr lang="fr-FR" dirty="0"/>
          </a:p>
        </p:txBody>
      </p:sp>
    </p:spTree>
    <p:extLst>
      <p:ext uri="{BB962C8B-B14F-4D97-AF65-F5344CB8AC3E}">
        <p14:creationId xmlns:p14="http://schemas.microsoft.com/office/powerpoint/2010/main" val="9851037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l"/>
            <a:r>
              <a:rPr lang="fr-FR" b="1" i="0" u="none" strike="noStrike" baseline="0" dirty="0">
                <a:latin typeface="Arial" panose="020B0604020202020204" pitchFamily="34" charset="0"/>
              </a:rPr>
              <a:t>PLAGEPOMI 2022-2027 </a:t>
            </a:r>
          </a:p>
          <a:p>
            <a:pPr algn="l"/>
            <a:r>
              <a:rPr lang="fr-FR" sz="1200" dirty="0">
                <a:latin typeface="Calibri" panose="020F0502020204030204" pitchFamily="34" charset="0"/>
                <a:cs typeface="Times New Roman" panose="02020603050405020304" pitchFamily="18" charset="0"/>
              </a:rPr>
              <a:t>Traiter 10 interfaces terre-mer sur les 20 verrous du bassin</a:t>
            </a:r>
          </a:p>
          <a:p>
            <a:endParaRPr lang="fr-FR" dirty="0"/>
          </a:p>
          <a:p>
            <a:pPr marL="0" indent="6350">
              <a:spcBef>
                <a:spcPts val="200"/>
              </a:spcBef>
              <a:spcAft>
                <a:spcPts val="0"/>
              </a:spcAft>
            </a:pPr>
            <a:r>
              <a:rPr lang="fr-FR" b="1" dirty="0">
                <a:latin typeface="Arial" panose="020B0604020202020204" pitchFamily="34" charset="0"/>
                <a:ea typeface="Times New Roman" panose="02020603050405020304" pitchFamily="18" charset="0"/>
              </a:rPr>
              <a:t>Objectifs de la nouvelle Stratégie Régionale pour la Biodiversité Normandie 203</a:t>
            </a:r>
          </a:p>
          <a:p>
            <a:pPr>
              <a:spcBef>
                <a:spcPts val="200"/>
              </a:spcBef>
              <a:spcAft>
                <a:spcPts val="0"/>
              </a:spcAft>
            </a:pPr>
            <a:r>
              <a:rPr lang="fr-FR" sz="1200" dirty="0">
                <a:latin typeface="Calibri" panose="020F0502020204030204" pitchFamily="34" charset="0"/>
                <a:cs typeface="Times New Roman" panose="02020603050405020304" pitchFamily="18" charset="0"/>
              </a:rPr>
              <a:t>Défi II : les collectivités mobilisées pour agir et intégrer la biodiversité au cœur de l’aménagement de territoires résilients </a:t>
            </a:r>
            <a:r>
              <a:rPr lang="fr-FR" sz="1200" dirty="0">
                <a:latin typeface="Calibri" panose="020F0502020204030204" pitchFamily="34" charset="0"/>
                <a:cs typeface="Times New Roman" panose="02020603050405020304" pitchFamily="18" charset="0"/>
                <a:sym typeface="Wingdings" panose="05000000000000000000" pitchFamily="2" charset="2"/>
              </a:rPr>
              <a:t> </a:t>
            </a:r>
            <a:r>
              <a:rPr lang="fr-FR" sz="1200" dirty="0">
                <a:latin typeface="Calibri" panose="020F0502020204030204" pitchFamily="34" charset="0"/>
                <a:cs typeface="Times New Roman" panose="02020603050405020304" pitchFamily="18" charset="0"/>
              </a:rPr>
              <a:t>II-8 Conduire 40 projets illustrateurs de solutions d’adaptation au changement climatique fondées sur la nature, </a:t>
            </a:r>
          </a:p>
          <a:p>
            <a:pPr>
              <a:spcBef>
                <a:spcPts val="200"/>
              </a:spcBef>
              <a:spcAft>
                <a:spcPts val="0"/>
              </a:spcAft>
            </a:pPr>
            <a:r>
              <a:rPr lang="fr-FR" sz="1200" dirty="0">
                <a:latin typeface="Calibri" panose="020F0502020204030204" pitchFamily="34" charset="0"/>
                <a:cs typeface="Times New Roman" panose="02020603050405020304" pitchFamily="18" charset="0"/>
              </a:rPr>
              <a:t>Défi IV : des espaces naturels restaurés et protégés pour constituer un réseau fonctionnel </a:t>
            </a:r>
          </a:p>
          <a:p>
            <a:pPr>
              <a:spcBef>
                <a:spcPts val="200"/>
              </a:spcBef>
              <a:spcAft>
                <a:spcPts val="0"/>
              </a:spcAft>
            </a:pPr>
            <a:r>
              <a:rPr lang="fr-FR" sz="1200" dirty="0">
                <a:latin typeface="Calibri" panose="020F0502020204030204" pitchFamily="34" charset="0"/>
                <a:cs typeface="Times New Roman" panose="02020603050405020304" pitchFamily="18" charset="0"/>
                <a:sym typeface="Wingdings" panose="05000000000000000000" pitchFamily="2" charset="2"/>
              </a:rPr>
              <a:t> </a:t>
            </a:r>
            <a:r>
              <a:rPr lang="fr-FR" sz="1200" dirty="0">
                <a:latin typeface="Calibri" panose="020F0502020204030204" pitchFamily="34" charset="0"/>
                <a:cs typeface="Times New Roman" panose="02020603050405020304" pitchFamily="18" charset="0"/>
              </a:rPr>
              <a:t>IV-6 Rétablir les continuités aquatiques de la source à la mer, </a:t>
            </a:r>
          </a:p>
          <a:p>
            <a:pPr>
              <a:spcBef>
                <a:spcPts val="200"/>
              </a:spcBef>
              <a:spcAft>
                <a:spcPts val="0"/>
              </a:spcAft>
            </a:pPr>
            <a:r>
              <a:rPr lang="fr-FR" sz="1200" dirty="0">
                <a:latin typeface="Calibri" panose="020F0502020204030204" pitchFamily="34" charset="0"/>
                <a:cs typeface="Times New Roman" panose="02020603050405020304" pitchFamily="18" charset="0"/>
                <a:sym typeface="Wingdings" panose="05000000000000000000" pitchFamily="2" charset="2"/>
              </a:rPr>
              <a:t> </a:t>
            </a:r>
            <a:r>
              <a:rPr lang="fr-FR" sz="1200" dirty="0">
                <a:latin typeface="Calibri" panose="020F0502020204030204" pitchFamily="34" charset="0"/>
                <a:cs typeface="Times New Roman" panose="02020603050405020304" pitchFamily="18" charset="0"/>
              </a:rPr>
              <a:t>IV-7 Réaliser au moins 10 opérations de restauration écologique et d’adaptation climatique dans des espaces naturels littoraux, </a:t>
            </a:r>
          </a:p>
          <a:p>
            <a:pPr>
              <a:spcBef>
                <a:spcPts val="200"/>
              </a:spcBef>
              <a:spcAft>
                <a:spcPts val="0"/>
              </a:spcAft>
            </a:pPr>
            <a:r>
              <a:rPr lang="fr-FR" sz="1200" dirty="0">
                <a:latin typeface="Calibri" panose="020F0502020204030204" pitchFamily="34" charset="0"/>
                <a:cs typeface="Times New Roman" panose="02020603050405020304" pitchFamily="18" charset="0"/>
                <a:sym typeface="Wingdings" panose="05000000000000000000" pitchFamily="2" charset="2"/>
              </a:rPr>
              <a:t> </a:t>
            </a:r>
            <a:r>
              <a:rPr lang="fr-FR" sz="1200" dirty="0">
                <a:latin typeface="Calibri" panose="020F0502020204030204" pitchFamily="34" charset="0"/>
                <a:cs typeface="Times New Roman" panose="02020603050405020304" pitchFamily="18" charset="0"/>
              </a:rPr>
              <a:t>IV-8 Restaurer la fonctionnalité de 3000 ha de zones humides à l’horizon 2030, </a:t>
            </a:r>
          </a:p>
          <a:p>
            <a:pPr>
              <a:spcBef>
                <a:spcPts val="200"/>
              </a:spcBef>
              <a:spcAft>
                <a:spcPts val="0"/>
              </a:spcAft>
            </a:pPr>
            <a:r>
              <a:rPr lang="fr-FR" sz="1200" dirty="0">
                <a:latin typeface="Calibri" panose="020F0502020204030204" pitchFamily="34" charset="0"/>
                <a:cs typeface="Times New Roman" panose="02020603050405020304" pitchFamily="18" charset="0"/>
              </a:rPr>
              <a:t>Défi V : Des savoirs partagés et interdisciplinaires pour étudier les évolutions de la biodiversité accentuées par le CC</a:t>
            </a:r>
          </a:p>
          <a:p>
            <a:pPr>
              <a:spcBef>
                <a:spcPts val="200"/>
              </a:spcBef>
              <a:spcAft>
                <a:spcPts val="0"/>
              </a:spcAft>
            </a:pPr>
            <a:r>
              <a:rPr lang="fr-FR" sz="1200" dirty="0">
                <a:latin typeface="Calibri" panose="020F0502020204030204" pitchFamily="34" charset="0"/>
                <a:cs typeface="Times New Roman" panose="02020603050405020304" pitchFamily="18" charset="0"/>
                <a:sym typeface="Wingdings" panose="05000000000000000000" pitchFamily="2" charset="2"/>
              </a:rPr>
              <a:t> </a:t>
            </a:r>
            <a:r>
              <a:rPr lang="fr-FR" sz="1200" dirty="0">
                <a:latin typeface="Calibri" panose="020F0502020204030204" pitchFamily="34" charset="0"/>
                <a:cs typeface="Times New Roman" panose="02020603050405020304" pitchFamily="18" charset="0"/>
              </a:rPr>
              <a:t>V-2 Mieux appréhender et suivre les fonctionnalités et les services écosystémiques des milieux naturels normands, </a:t>
            </a:r>
          </a:p>
          <a:p>
            <a:pPr>
              <a:spcBef>
                <a:spcPts val="200"/>
              </a:spcBef>
              <a:spcAft>
                <a:spcPts val="0"/>
              </a:spcAft>
            </a:pPr>
            <a:r>
              <a:rPr lang="fr-FR" sz="1200" dirty="0">
                <a:latin typeface="Calibri" panose="020F0502020204030204" pitchFamily="34" charset="0"/>
                <a:cs typeface="Times New Roman" panose="02020603050405020304" pitchFamily="18" charset="0"/>
                <a:sym typeface="Wingdings" panose="05000000000000000000" pitchFamily="2" charset="2"/>
              </a:rPr>
              <a:t> </a:t>
            </a:r>
            <a:r>
              <a:rPr lang="fr-FR" sz="1200" dirty="0">
                <a:latin typeface="Calibri" panose="020F0502020204030204" pitchFamily="34" charset="0"/>
                <a:cs typeface="Times New Roman" panose="02020603050405020304" pitchFamily="18" charset="0"/>
              </a:rPr>
              <a:t>V-5 Construire un réseau de sites ateliers normands d’approche interdisciplinaire pour développer l’expérimentation et la recherche sur le fonctionnement et l’évolution des milieux en lien avec le changement climatique</a:t>
            </a:r>
          </a:p>
          <a:p>
            <a:endParaRPr lang="fr-FR" dirty="0"/>
          </a:p>
          <a:p>
            <a:endParaRPr lang="fr-FR" dirty="0"/>
          </a:p>
          <a:p>
            <a:endParaRPr lang="fr-FR" dirty="0"/>
          </a:p>
          <a:p>
            <a:endParaRPr lang="fr-FR" dirty="0"/>
          </a:p>
        </p:txBody>
      </p:sp>
      <p:sp>
        <p:nvSpPr>
          <p:cNvPr id="4" name="Espace réservé du numéro de diapositive 3"/>
          <p:cNvSpPr>
            <a:spLocks noGrp="1"/>
          </p:cNvSpPr>
          <p:nvPr>
            <p:ph type="sldNum" sz="quarter" idx="5"/>
          </p:nvPr>
        </p:nvSpPr>
        <p:spPr/>
        <p:txBody>
          <a:bodyPr/>
          <a:lstStyle/>
          <a:p>
            <a:fld id="{1B06CD8F-B7ED-4A05-9FB1-A01CC0EF02CC}" type="slidenum">
              <a:rPr lang="fr-FR" smtClean="0"/>
              <a:pPr/>
              <a:t>18</a:t>
            </a:fld>
            <a:endParaRPr lang="fr-FR" dirty="0"/>
          </a:p>
        </p:txBody>
      </p:sp>
    </p:spTree>
    <p:extLst>
      <p:ext uri="{BB962C8B-B14F-4D97-AF65-F5344CB8AC3E}">
        <p14:creationId xmlns:p14="http://schemas.microsoft.com/office/powerpoint/2010/main" val="3367639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Ca foisonne,</a:t>
            </a:r>
            <a:r>
              <a:rPr lang="fr-FR" baseline="0" dirty="0"/>
              <a:t> entre les lois, stratégies, plans </a:t>
            </a:r>
            <a:r>
              <a:rPr lang="fr-FR" baseline="0" dirty="0" err="1"/>
              <a:t>etc</a:t>
            </a:r>
            <a:r>
              <a:rPr lang="fr-FR" baseline="0" dirty="0"/>
              <a:t> …</a:t>
            </a:r>
            <a:endParaRPr lang="fr-FR" dirty="0"/>
          </a:p>
          <a:p>
            <a:r>
              <a:rPr lang="fr-FR" dirty="0"/>
              <a:t>On va s’intéresser à ces 4</a:t>
            </a:r>
          </a:p>
          <a:p>
            <a:pPr marL="171450" indent="-171450">
              <a:buFont typeface="Arial" panose="020B0604020202020204" pitchFamily="34" charset="0"/>
              <a:buChar char="•"/>
            </a:pPr>
            <a:r>
              <a:rPr lang="fr-FR" dirty="0"/>
              <a:t>PGRI : directive inondations, secrétariat DRIEAT</a:t>
            </a:r>
          </a:p>
          <a:p>
            <a:pPr marL="171450" indent="-171450">
              <a:buFont typeface="Arial" panose="020B0604020202020204" pitchFamily="34" charset="0"/>
              <a:buChar char="•"/>
            </a:pPr>
            <a:r>
              <a:rPr lang="fr-FR" dirty="0"/>
              <a:t>SDAGE : loi sur l’eau 1992 puis DCE, secrétariat agence de l’eau</a:t>
            </a:r>
          </a:p>
          <a:p>
            <a:pPr marL="171450" indent="-171450">
              <a:buFont typeface="Arial" panose="020B0604020202020204" pitchFamily="34" charset="0"/>
              <a:buChar char="•"/>
            </a:pPr>
            <a:r>
              <a:rPr lang="fr-FR" dirty="0"/>
              <a:t>DSF : DCSMM et DCPME, secrétariat DIRM</a:t>
            </a:r>
          </a:p>
          <a:p>
            <a:pPr marL="171450" indent="-171450">
              <a:buFont typeface="Arial" panose="020B0604020202020204" pitchFamily="34" charset="0"/>
              <a:buChar char="•"/>
            </a:pPr>
            <a:r>
              <a:rPr lang="fr-FR" dirty="0"/>
              <a:t>SRADDET : loi </a:t>
            </a:r>
            <a:r>
              <a:rPr lang="fr-FR" dirty="0" err="1"/>
              <a:t>NOTRe</a:t>
            </a:r>
            <a:r>
              <a:rPr lang="fr-FR" dirty="0"/>
              <a:t>,</a:t>
            </a:r>
            <a:r>
              <a:rPr lang="fr-FR" baseline="0" dirty="0"/>
              <a:t> remplace plusieurs documents sectoriels (PRPGD, SRCE, SRCAE, SRI, SRIT), secrétariat Région</a:t>
            </a:r>
          </a:p>
          <a:p>
            <a:pPr marL="0" indent="0">
              <a:buFont typeface="Arial" panose="020B0604020202020204" pitchFamily="34" charset="0"/>
              <a:buNone/>
            </a:pPr>
            <a:r>
              <a:rPr lang="fr-FR" baseline="0" dirty="0"/>
              <a:t>Lecture gestion de la bande côtière pour l’adaptation au changement climatique</a:t>
            </a:r>
          </a:p>
          <a:p>
            <a:pPr marL="0" indent="0">
              <a:buFont typeface="Arial" panose="020B0604020202020204" pitchFamily="34" charset="0"/>
              <a:buNone/>
            </a:pPr>
            <a:endParaRPr lang="fr-FR" baseline="0" dirty="0"/>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2</a:t>
            </a:fld>
            <a:endParaRPr lang="fr-FR" dirty="0"/>
          </a:p>
        </p:txBody>
      </p:sp>
    </p:spTree>
    <p:extLst>
      <p:ext uri="{BB962C8B-B14F-4D97-AF65-F5344CB8AC3E}">
        <p14:creationId xmlns:p14="http://schemas.microsoft.com/office/powerpoint/2010/main" val="32163494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92500" lnSpcReduction="10000"/>
          </a:bodyPr>
          <a:lstStyle/>
          <a:p>
            <a:r>
              <a:rPr lang="fr-FR" dirty="0"/>
              <a:t>Ca foisonne,</a:t>
            </a:r>
            <a:r>
              <a:rPr lang="fr-FR" baseline="0" dirty="0"/>
              <a:t> entre les lois, stratégies, plans </a:t>
            </a:r>
            <a:r>
              <a:rPr lang="fr-FR" baseline="0" dirty="0" err="1"/>
              <a:t>etc</a:t>
            </a:r>
            <a:r>
              <a:rPr lang="fr-FR" baseline="0" dirty="0"/>
              <a:t> … </a:t>
            </a:r>
            <a:endParaRPr lang="fr-FR" dirty="0"/>
          </a:p>
          <a:p>
            <a:r>
              <a:rPr lang="fr-FR" dirty="0"/>
              <a:t>On va s’intéresser à ces 4</a:t>
            </a:r>
          </a:p>
          <a:p>
            <a:pPr marL="171450" indent="-171450">
              <a:buFont typeface="Arial" panose="020B0604020202020204" pitchFamily="34" charset="0"/>
              <a:buChar char="•"/>
            </a:pPr>
            <a:r>
              <a:rPr lang="fr-FR" dirty="0"/>
              <a:t>PGRI : directive inondations, secrétariat DRIEAT</a:t>
            </a:r>
          </a:p>
          <a:p>
            <a:pPr marL="171450" indent="-171450">
              <a:buFont typeface="Arial" panose="020B0604020202020204" pitchFamily="34" charset="0"/>
              <a:buChar char="•"/>
            </a:pPr>
            <a:r>
              <a:rPr lang="fr-FR" dirty="0"/>
              <a:t>SDAGE : loi sur l’eau 1992 puis DCE, secrétariat agence de l’eau</a:t>
            </a:r>
          </a:p>
          <a:p>
            <a:pPr marL="171450" indent="-171450">
              <a:buFont typeface="Arial" panose="020B0604020202020204" pitchFamily="34" charset="0"/>
              <a:buChar char="•"/>
            </a:pPr>
            <a:r>
              <a:rPr lang="fr-FR" dirty="0"/>
              <a:t>DSF : DCSMM et DCPME, secrétariat DIRM</a:t>
            </a:r>
          </a:p>
          <a:p>
            <a:pPr marL="171450" indent="-171450">
              <a:buFont typeface="Arial" panose="020B0604020202020204" pitchFamily="34" charset="0"/>
              <a:buChar char="•"/>
            </a:pPr>
            <a:r>
              <a:rPr lang="fr-FR" dirty="0"/>
              <a:t>SRADDET : loi </a:t>
            </a:r>
            <a:r>
              <a:rPr lang="fr-FR" dirty="0" err="1"/>
              <a:t>NOTRe</a:t>
            </a:r>
            <a:r>
              <a:rPr lang="fr-FR" dirty="0"/>
              <a:t>,</a:t>
            </a:r>
            <a:r>
              <a:rPr lang="fr-FR" baseline="0" dirty="0"/>
              <a:t> remplace plusieurs documents sectoriels (PRPGD, SRCE, SRCAE, SRI, SRIT), secrétariat Région</a:t>
            </a:r>
          </a:p>
          <a:p>
            <a:pPr marL="0" indent="0">
              <a:buFont typeface="Arial" panose="020B0604020202020204" pitchFamily="34" charset="0"/>
              <a:buNone/>
            </a:pPr>
            <a:r>
              <a:rPr lang="fr-FR" baseline="0" dirty="0"/>
              <a:t>Lecture gestion de la bande côtière pour l’adaptation au changement climatique</a:t>
            </a:r>
          </a:p>
          <a:p>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des documents</a:t>
            </a:r>
            <a:r>
              <a:rPr lang="fr-FR" baseline="0" dirty="0"/>
              <a:t> relativement cohérents autour d’une vision commune des priorités à pousser.</a:t>
            </a:r>
            <a:endParaRPr lang="fr-FR" dirty="0"/>
          </a:p>
          <a:p>
            <a:endParaRPr lang="fr-FR" dirty="0"/>
          </a:p>
          <a:p>
            <a:endParaRPr lang="fr-FR" dirty="0"/>
          </a:p>
          <a:p>
            <a:r>
              <a:rPr lang="fr-FR" dirty="0"/>
              <a:t>Des </a:t>
            </a:r>
            <a:r>
              <a:rPr lang="fr-FR" b="1" dirty="0"/>
              <a:t>objectifs thématiques (avec quelques recouvrements) </a:t>
            </a:r>
            <a:r>
              <a:rPr lang="fr-FR" b="0" dirty="0"/>
              <a:t>qui découlent du cadrage européen</a:t>
            </a:r>
          </a:p>
          <a:p>
            <a:r>
              <a:rPr lang="fr-FR" dirty="0"/>
              <a:t>Des </a:t>
            </a:r>
            <a:r>
              <a:rPr lang="fr-FR" b="1" dirty="0"/>
              <a:t>cibles </a:t>
            </a:r>
            <a:r>
              <a:rPr lang="fr-FR" dirty="0"/>
              <a:t>associées à certains de ces objectifs</a:t>
            </a:r>
            <a:r>
              <a:rPr lang="fr-FR" baseline="0" dirty="0"/>
              <a:t> (sur lesquelles l’UE peut nous demander des comptes) :</a:t>
            </a:r>
          </a:p>
          <a:p>
            <a:pPr marL="171450" indent="-171450">
              <a:buFontTx/>
              <a:buChar char="-"/>
            </a:pPr>
            <a:r>
              <a:rPr lang="fr-FR" baseline="0" dirty="0"/>
              <a:t>52% de ME en Bon Etat en 2027 ou augmentation du nombre de zones classées en A</a:t>
            </a:r>
          </a:p>
          <a:p>
            <a:pPr marL="171450" indent="-171450">
              <a:buFontTx/>
              <a:buChar char="-"/>
            </a:pPr>
            <a:r>
              <a:rPr lang="fr-FR" baseline="0" dirty="0"/>
              <a:t>Rythme d’artificialisation du haut de l’estran inférieur à 0,9% d’ici 2026</a:t>
            </a:r>
          </a:p>
          <a:p>
            <a:pPr marL="0" indent="0">
              <a:buFontTx/>
              <a:buNone/>
            </a:pPr>
            <a:r>
              <a:rPr lang="fr-FR" b="0" baseline="0" dirty="0"/>
              <a:t>Des </a:t>
            </a:r>
            <a:r>
              <a:rPr lang="fr-FR" b="1" baseline="0" dirty="0"/>
              <a:t>dispositions</a:t>
            </a:r>
            <a:r>
              <a:rPr lang="fr-FR" baseline="0" dirty="0"/>
              <a:t> : on verra par la suite</a:t>
            </a:r>
          </a:p>
          <a:p>
            <a:pPr marL="0" indent="0">
              <a:buFontTx/>
              <a:buNone/>
            </a:pPr>
            <a:r>
              <a:rPr lang="fr-FR" baseline="0" dirty="0"/>
              <a:t>Des </a:t>
            </a:r>
            <a:r>
              <a:rPr lang="fr-FR" b="1" baseline="0" dirty="0"/>
              <a:t>programmes d’actions (</a:t>
            </a:r>
            <a:r>
              <a:rPr lang="fr-FR" b="1" baseline="0" dirty="0" err="1"/>
              <a:t>GeoSN</a:t>
            </a:r>
            <a:r>
              <a:rPr lang="fr-FR" b="1" baseline="0" dirty="0"/>
              <a:t>) </a:t>
            </a:r>
            <a:r>
              <a:rPr lang="fr-FR" baseline="0" dirty="0"/>
              <a:t>faisant l’objet d’une </a:t>
            </a:r>
            <a:r>
              <a:rPr lang="fr-FR" b="1" baseline="0" dirty="0"/>
              <a:t>analyse économique</a:t>
            </a:r>
          </a:p>
          <a:p>
            <a:pPr marL="0" indent="0">
              <a:buFontTx/>
              <a:buNone/>
            </a:pPr>
            <a:endParaRPr lang="fr-FR" b="1" baseline="0" dirty="0"/>
          </a:p>
          <a:p>
            <a:pPr marL="0" indent="0">
              <a:buFontTx/>
              <a:buNone/>
            </a:pPr>
            <a:r>
              <a:rPr lang="fr-FR" b="0" i="0" dirty="0">
                <a:solidFill>
                  <a:srgbClr val="70757A"/>
                </a:solidFill>
                <a:effectLst/>
                <a:latin typeface="arial" panose="020B0604020202020204" pitchFamily="34" charset="0"/>
              </a:rPr>
              <a:t> </a:t>
            </a:r>
            <a:r>
              <a:rPr lang="fr-FR" b="0" i="0" dirty="0">
                <a:solidFill>
                  <a:srgbClr val="4D5156"/>
                </a:solidFill>
                <a:effectLst/>
                <a:latin typeface="arial" panose="020B0604020202020204" pitchFamily="34" charset="0"/>
              </a:rPr>
              <a:t>La Directive Cadre pour la Planification de l'Espace Maritime (</a:t>
            </a:r>
            <a:r>
              <a:rPr lang="fr-FR" b="1" i="0" dirty="0">
                <a:solidFill>
                  <a:srgbClr val="5F6368"/>
                </a:solidFill>
                <a:effectLst/>
                <a:latin typeface="arial" panose="020B0604020202020204" pitchFamily="34" charset="0"/>
              </a:rPr>
              <a:t>DCPEM</a:t>
            </a:r>
            <a:r>
              <a:rPr lang="fr-FR" b="0" i="0" dirty="0">
                <a:solidFill>
                  <a:srgbClr val="4D5156"/>
                </a:solidFill>
                <a:effectLst/>
                <a:latin typeface="arial" panose="020B0604020202020204" pitchFamily="34" charset="0"/>
              </a:rPr>
              <a:t>) a été adoptée par l'Union Européenne le 23 juillet 2014</a:t>
            </a:r>
          </a:p>
          <a:p>
            <a:pPr marL="0" indent="0">
              <a:buFontTx/>
              <a:buNone/>
            </a:pPr>
            <a:endParaRPr lang="fr-FR" b="0" i="0" baseline="0" dirty="0">
              <a:solidFill>
                <a:srgbClr val="4D5156"/>
              </a:solidFill>
              <a:effectLst/>
              <a:latin typeface="arial" panose="020B0604020202020204" pitchFamily="34" charset="0"/>
            </a:endParaRPr>
          </a:p>
          <a:p>
            <a:pPr marL="0" indent="0">
              <a:buFontTx/>
              <a:buNone/>
            </a:pPr>
            <a:r>
              <a:rPr lang="fr-FR" dirty="0"/>
              <a:t>cycle de révision tous les 6 ans</a:t>
            </a:r>
            <a:endParaRPr lang="fr-FR" b="0" i="0" baseline="0" dirty="0">
              <a:solidFill>
                <a:srgbClr val="4D5156"/>
              </a:solidFill>
              <a:effectLst/>
              <a:latin typeface="arial" panose="020B0604020202020204" pitchFamily="34" charset="0"/>
            </a:endParaRPr>
          </a:p>
          <a:p>
            <a:pPr marL="171450" indent="-171450">
              <a:buFont typeface="Wingdings" panose="05000000000000000000" pitchFamily="2" charset="2"/>
              <a:buChar char="Ø"/>
            </a:pPr>
            <a:r>
              <a:rPr lang="fr-FR" sz="1200" i="1" dirty="0"/>
              <a:t>DSF/SDAGE/PGRI : calendrier de consultation et d’adoption communs : mars 2022</a:t>
            </a:r>
          </a:p>
          <a:p>
            <a:pPr marL="171450" indent="-171450">
              <a:buFont typeface="Wingdings" panose="05000000000000000000" pitchFamily="2" charset="2"/>
              <a:buChar char="Ø"/>
            </a:pPr>
            <a:r>
              <a:rPr lang="fr-FR" sz="1200" i="1" dirty="0"/>
              <a:t>SDAGE/PGRI : procédures de consultation communes</a:t>
            </a:r>
          </a:p>
          <a:p>
            <a:pPr marL="0" indent="0">
              <a:buFontTx/>
              <a:buNone/>
            </a:pPr>
            <a:endParaRPr lang="fr-FR" b="1" baseline="0" dirty="0"/>
          </a:p>
          <a:p>
            <a:pPr marL="0" indent="0">
              <a:buFontTx/>
              <a:buNone/>
            </a:pPr>
            <a:r>
              <a:rPr lang="fr-FR" b="1" baseline="0" dirty="0"/>
              <a:t>SRADDET : </a:t>
            </a:r>
            <a:r>
              <a:rPr lang="fr-FR" b="1" baseline="0" dirty="0" err="1"/>
              <a:t>dec</a:t>
            </a:r>
            <a:r>
              <a:rPr lang="fr-FR" b="1" baseline="0" dirty="0"/>
              <a:t> 2019, révision en cours</a:t>
            </a:r>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3</a:t>
            </a:fld>
            <a:endParaRPr lang="fr-FR" dirty="0"/>
          </a:p>
        </p:txBody>
      </p:sp>
    </p:spTree>
    <p:extLst>
      <p:ext uri="{BB962C8B-B14F-4D97-AF65-F5344CB8AC3E}">
        <p14:creationId xmlns:p14="http://schemas.microsoft.com/office/powerpoint/2010/main" val="302887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1" dirty="0"/>
              <a:t>Principe</a:t>
            </a:r>
            <a:r>
              <a:rPr lang="fr-FR" dirty="0"/>
              <a:t> :</a:t>
            </a:r>
          </a:p>
          <a:p>
            <a:pPr marL="171450" indent="-171450">
              <a:buFontTx/>
              <a:buChar char="-"/>
            </a:pPr>
            <a:r>
              <a:rPr lang="fr-FR" dirty="0"/>
              <a:t>DSF = en mer (sous-région</a:t>
            </a:r>
            <a:r>
              <a:rPr lang="fr-FR" baseline="0" dirty="0"/>
              <a:t> marine)</a:t>
            </a:r>
          </a:p>
          <a:p>
            <a:pPr marL="171450" indent="-171450">
              <a:buFontTx/>
              <a:buChar char="-"/>
            </a:pPr>
            <a:r>
              <a:rPr lang="fr-FR" baseline="0" dirty="0"/>
              <a:t>SDAGE/PGRI = bassin hydrographique</a:t>
            </a:r>
          </a:p>
          <a:p>
            <a:pPr marL="171450" indent="-171450">
              <a:buFontTx/>
              <a:buChar char="-"/>
            </a:pPr>
            <a:r>
              <a:rPr lang="fr-FR" dirty="0"/>
              <a:t>SRADDET = Région</a:t>
            </a:r>
          </a:p>
          <a:p>
            <a:pPr marL="0" indent="0">
              <a:buFontTx/>
              <a:buNone/>
            </a:pPr>
            <a:r>
              <a:rPr lang="fr-FR" b="1" dirty="0"/>
              <a:t>Recouvrements</a:t>
            </a:r>
            <a:r>
              <a:rPr lang="fr-FR" dirty="0"/>
              <a:t> :</a:t>
            </a:r>
          </a:p>
          <a:p>
            <a:pPr marL="171450" indent="-171450">
              <a:buFontTx/>
              <a:buChar char="-"/>
            </a:pPr>
            <a:r>
              <a:rPr lang="fr-FR" dirty="0"/>
              <a:t>SDAGE compétent sur ME DCE (0+1mille) et jusqu’à 12mille pour contaminants</a:t>
            </a:r>
          </a:p>
          <a:p>
            <a:pPr marL="171450" indent="-171450">
              <a:buFontTx/>
              <a:buChar char="-"/>
            </a:pPr>
            <a:r>
              <a:rPr lang="fr-FR" dirty="0"/>
              <a:t>Nécessaire cohérence entre les</a:t>
            </a:r>
            <a:r>
              <a:rPr lang="fr-FR" baseline="0" dirty="0"/>
              <a:t> documents</a:t>
            </a:r>
          </a:p>
          <a:p>
            <a:pPr marL="171450" indent="-171450">
              <a:buFontTx/>
              <a:buChar char="-"/>
            </a:pPr>
            <a:endParaRPr lang="fr-FR"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Y ajouter aussi la SNB 2022-2030 (</a:t>
            </a:r>
            <a:r>
              <a:rPr lang="fr-FR" b="1" i="0" dirty="0">
                <a:solidFill>
                  <a:srgbClr val="202328"/>
                </a:solidFill>
                <a:effectLst/>
                <a:latin typeface="Roboto" panose="02000000000000000000" pitchFamily="2" charset="0"/>
              </a:rPr>
              <a:t>Elle a pour objectif de réduire les pressions sur la biodiversité, de protéger et restaurer les écosystèmes et de susciter des changements en profondeur afin d’inverser la trajectoire du déclin de la biodiversité.) </a:t>
            </a:r>
            <a:r>
              <a:rPr lang="fr-FR" dirty="0"/>
              <a:t>,  et la SRB Normandie 2030 adoptée cette année</a:t>
            </a:r>
          </a:p>
          <a:p>
            <a:pPr marL="171450" indent="-171450">
              <a:buFontTx/>
              <a:buChar char="-"/>
            </a:pPr>
            <a:endParaRPr lang="fr-FR" dirty="0"/>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4</a:t>
            </a:fld>
            <a:endParaRPr lang="fr-FR" dirty="0"/>
          </a:p>
        </p:txBody>
      </p:sp>
    </p:spTree>
    <p:extLst>
      <p:ext uri="{BB962C8B-B14F-4D97-AF65-F5344CB8AC3E}">
        <p14:creationId xmlns:p14="http://schemas.microsoft.com/office/powerpoint/2010/main" val="3484511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1" dirty="0"/>
              <a:t>Notion</a:t>
            </a:r>
            <a:r>
              <a:rPr lang="fr-FR" b="1" baseline="0" dirty="0"/>
              <a:t> de compatibilité </a:t>
            </a:r>
            <a:r>
              <a:rPr lang="fr-FR" baseline="0" dirty="0"/>
              <a:t>: « ne pas présenter de contradiction ou de contrariété majeure avec ses objectifs, orientations et dispositions »</a:t>
            </a:r>
          </a:p>
          <a:p>
            <a:r>
              <a:rPr lang="fr-FR" baseline="0" dirty="0"/>
              <a:t>Les </a:t>
            </a:r>
            <a:r>
              <a:rPr lang="fr-FR" b="1" baseline="0" dirty="0"/>
              <a:t>documents d’urbanisme</a:t>
            </a:r>
            <a:r>
              <a:rPr lang="fr-FR" baseline="0" dirty="0"/>
              <a:t> ont le dos large</a:t>
            </a:r>
            <a:endParaRPr lang="fr-FR" dirty="0"/>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5</a:t>
            </a:fld>
            <a:endParaRPr lang="fr-FR" dirty="0"/>
          </a:p>
        </p:txBody>
      </p:sp>
    </p:spTree>
    <p:extLst>
      <p:ext uri="{BB962C8B-B14F-4D97-AF65-F5344CB8AC3E}">
        <p14:creationId xmlns:p14="http://schemas.microsoft.com/office/powerpoint/2010/main" val="954468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des documents</a:t>
            </a:r>
            <a:r>
              <a:rPr lang="fr-FR" baseline="0" dirty="0"/>
              <a:t> relativement cohérents autour d’une vision commune des priorités à pousser.</a:t>
            </a:r>
            <a:endParaRPr lang="fr-FR" dirty="0"/>
          </a:p>
          <a:p>
            <a:endParaRPr lang="fr-FR" dirty="0"/>
          </a:p>
        </p:txBody>
      </p:sp>
      <p:sp>
        <p:nvSpPr>
          <p:cNvPr id="4" name="Espace réservé du numéro de diapositive 3"/>
          <p:cNvSpPr>
            <a:spLocks noGrp="1"/>
          </p:cNvSpPr>
          <p:nvPr>
            <p:ph type="sldNum" sz="quarter" idx="5"/>
          </p:nvPr>
        </p:nvSpPr>
        <p:spPr/>
        <p:txBody>
          <a:bodyPr/>
          <a:lstStyle/>
          <a:p>
            <a:fld id="{1B06CD8F-B7ED-4A05-9FB1-A01CC0EF02CC}" type="slidenum">
              <a:rPr lang="fr-FR" smtClean="0"/>
              <a:pPr/>
              <a:t>6</a:t>
            </a:fld>
            <a:endParaRPr lang="fr-FR" dirty="0"/>
          </a:p>
        </p:txBody>
      </p:sp>
    </p:spTree>
    <p:extLst>
      <p:ext uri="{BB962C8B-B14F-4D97-AF65-F5344CB8AC3E}">
        <p14:creationId xmlns:p14="http://schemas.microsoft.com/office/powerpoint/2010/main" val="768659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Raisonner 2050-2100, à l’échelle des cellules</a:t>
            </a:r>
            <a:r>
              <a:rPr lang="fr-FR" baseline="0" dirty="0"/>
              <a:t> HMS</a:t>
            </a:r>
          </a:p>
          <a:p>
            <a:r>
              <a:rPr lang="fr-FR" baseline="0" dirty="0"/>
              <a:t>Stratégies locales à prendre en compte dans la gestion du DPM</a:t>
            </a:r>
          </a:p>
          <a:p>
            <a:r>
              <a:rPr lang="fr-FR" baseline="0" dirty="0"/>
              <a:t>Liens loi résilience-climat à investiguer</a:t>
            </a:r>
          </a:p>
          <a:p>
            <a:endParaRPr lang="fr-FR" baseline="0" dirty="0"/>
          </a:p>
          <a:p>
            <a:r>
              <a:rPr lang="fr-FR" baseline="0" dirty="0"/>
              <a:t>Repères climatiques</a:t>
            </a:r>
            <a:endParaRPr lang="fr-FR" dirty="0"/>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7</a:t>
            </a:fld>
            <a:endParaRPr lang="fr-FR" dirty="0"/>
          </a:p>
        </p:txBody>
      </p:sp>
    </p:spTree>
    <p:extLst>
      <p:ext uri="{BB962C8B-B14F-4D97-AF65-F5344CB8AC3E}">
        <p14:creationId xmlns:p14="http://schemas.microsoft.com/office/powerpoint/2010/main" val="8849870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Adéquation</a:t>
            </a:r>
            <a:r>
              <a:rPr lang="fr-FR" baseline="0" dirty="0"/>
              <a:t> développement/ressource (hypothèses des SCOT, projets de ZAC …)</a:t>
            </a:r>
          </a:p>
          <a:p>
            <a:r>
              <a:rPr lang="fr-FR" baseline="0" dirty="0"/>
              <a:t>Gestion du pluvial : à la source, infiltration, ralentissement dynamique pour favoriser rechargement des nappes</a:t>
            </a:r>
            <a:endParaRPr lang="fr-FR" dirty="0"/>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8</a:t>
            </a:fld>
            <a:endParaRPr lang="fr-FR" dirty="0"/>
          </a:p>
        </p:txBody>
      </p:sp>
    </p:spTree>
    <p:extLst>
      <p:ext uri="{BB962C8B-B14F-4D97-AF65-F5344CB8AC3E}">
        <p14:creationId xmlns:p14="http://schemas.microsoft.com/office/powerpoint/2010/main" val="11982469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Intérêt des SFN</a:t>
            </a:r>
          </a:p>
          <a:p>
            <a:endParaRPr lang="fr-FR" dirty="0"/>
          </a:p>
          <a:p>
            <a:r>
              <a:rPr lang="fr-FR" dirty="0"/>
              <a:t>Inscription dans les documents</a:t>
            </a:r>
            <a:r>
              <a:rPr lang="fr-FR" baseline="0" dirty="0"/>
              <a:t> d’urbanisme</a:t>
            </a:r>
          </a:p>
          <a:p>
            <a:r>
              <a:rPr lang="fr-FR" baseline="0" dirty="0"/>
              <a:t>Raisonnement des ouvrages de protections</a:t>
            </a:r>
          </a:p>
          <a:p>
            <a:r>
              <a:rPr lang="fr-FR" baseline="0" dirty="0"/>
              <a:t>Effacement des ouvrages et digues déclassés</a:t>
            </a:r>
            <a:endParaRPr lang="fr-FR" dirty="0"/>
          </a:p>
        </p:txBody>
      </p:sp>
      <p:sp>
        <p:nvSpPr>
          <p:cNvPr id="4" name="Espace réservé du numéro de diapositive 3"/>
          <p:cNvSpPr>
            <a:spLocks noGrp="1"/>
          </p:cNvSpPr>
          <p:nvPr>
            <p:ph type="sldNum" sz="quarter" idx="10"/>
          </p:nvPr>
        </p:nvSpPr>
        <p:spPr/>
        <p:txBody>
          <a:bodyPr/>
          <a:lstStyle/>
          <a:p>
            <a:fld id="{1B06CD8F-B7ED-4A05-9FB1-A01CC0EF02CC}" type="slidenum">
              <a:rPr lang="fr-FR" smtClean="0"/>
              <a:pPr/>
              <a:t>9</a:t>
            </a:fld>
            <a:endParaRPr lang="fr-FR" dirty="0"/>
          </a:p>
        </p:txBody>
      </p:sp>
    </p:spTree>
    <p:extLst>
      <p:ext uri="{BB962C8B-B14F-4D97-AF65-F5344CB8AC3E}">
        <p14:creationId xmlns:p14="http://schemas.microsoft.com/office/powerpoint/2010/main" val="29067400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 sous-titre / texte">
    <p:spTree>
      <p:nvGrpSpPr>
        <p:cNvPr id="1" name=""/>
        <p:cNvGrpSpPr/>
        <p:nvPr/>
      </p:nvGrpSpPr>
      <p:grpSpPr>
        <a:xfrm>
          <a:off x="0" y="0"/>
          <a:ext cx="0" cy="0"/>
          <a:chOff x="0" y="0"/>
          <a:chExt cx="0" cy="0"/>
        </a:xfrm>
      </p:grpSpPr>
      <p:sp>
        <p:nvSpPr>
          <p:cNvPr id="16" name="Espace réservé du texte 7">
            <a:extLst>
              <a:ext uri="{FF2B5EF4-FFF2-40B4-BE49-F238E27FC236}">
                <a16:creationId xmlns:a16="http://schemas.microsoft.com/office/drawing/2014/main" id="{EB9C9A62-C54B-3841-9346-5A54D3715808}"/>
              </a:ext>
            </a:extLst>
          </p:cNvPr>
          <p:cNvSpPr>
            <a:spLocks noGrp="1"/>
          </p:cNvSpPr>
          <p:nvPr>
            <p:ph type="body" sz="quarter" idx="13" hasCustomPrompt="1"/>
          </p:nvPr>
        </p:nvSpPr>
        <p:spPr bwMode="gray">
          <a:xfrm>
            <a:off x="323851" y="1248679"/>
            <a:ext cx="8424614" cy="242951"/>
          </a:xfrm>
        </p:spPr>
        <p:txBody>
          <a:bodyPr/>
          <a:lstStyle>
            <a:lvl1pPr marL="9525" indent="85725">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8B219A12-DAFE-504E-9ED9-CFD78BD6A790}"/>
              </a:ext>
            </a:extLst>
          </p:cNvPr>
          <p:cNvSpPr>
            <a:spLocks noGrp="1"/>
          </p:cNvSpPr>
          <p:nvPr>
            <p:ph type="title" hasCustomPrompt="1"/>
          </p:nvPr>
        </p:nvSpPr>
        <p:spPr/>
        <p:txBody>
          <a:bodyPr/>
          <a:lstStyle/>
          <a:p>
            <a:r>
              <a:rPr lang="fr-FR" dirty="0"/>
              <a:t>Titre</a:t>
            </a:r>
          </a:p>
        </p:txBody>
      </p:sp>
      <p:sp>
        <p:nvSpPr>
          <p:cNvPr id="8" name="Espace réservé du texte 11">
            <a:extLst>
              <a:ext uri="{FF2B5EF4-FFF2-40B4-BE49-F238E27FC236}">
                <a16:creationId xmlns:a16="http://schemas.microsoft.com/office/drawing/2014/main" id="{0AF74C14-DE22-FE4D-B865-03FBE975D57C}"/>
              </a:ext>
            </a:extLst>
          </p:cNvPr>
          <p:cNvSpPr>
            <a:spLocks noGrp="1"/>
          </p:cNvSpPr>
          <p:nvPr>
            <p:ph type="body" sz="quarter" idx="14" hasCustomPrompt="1"/>
          </p:nvPr>
        </p:nvSpPr>
        <p:spPr bwMode="gray">
          <a:xfrm>
            <a:off x="323850" y="1707654"/>
            <a:ext cx="8424334"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Tree>
    <p:extLst>
      <p:ext uri="{BB962C8B-B14F-4D97-AF65-F5344CB8AC3E}">
        <p14:creationId xmlns:p14="http://schemas.microsoft.com/office/powerpoint/2010/main" val="27241936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maquette 5 vide">
    <p:spTree>
      <p:nvGrpSpPr>
        <p:cNvPr id="1" name=""/>
        <p:cNvGrpSpPr/>
        <p:nvPr/>
      </p:nvGrpSpPr>
      <p:grpSpPr>
        <a:xfrm>
          <a:off x="0" y="0"/>
          <a:ext cx="0" cy="0"/>
          <a:chOff x="0" y="0"/>
          <a:chExt cx="0" cy="0"/>
        </a:xfrm>
      </p:grpSpPr>
      <p:sp>
        <p:nvSpPr>
          <p:cNvPr id="2" name="Espace réservé du contenu 2">
            <a:extLst>
              <a:ext uri="{FF2B5EF4-FFF2-40B4-BE49-F238E27FC236}">
                <a16:creationId xmlns:a16="http://schemas.microsoft.com/office/drawing/2014/main" id="{B1F7BE8B-41C3-DF4C-9F4B-671374F9074C}"/>
              </a:ext>
            </a:extLst>
          </p:cNvPr>
          <p:cNvSpPr>
            <a:spLocks noGrp="1"/>
          </p:cNvSpPr>
          <p:nvPr>
            <p:ph sz="half" idx="10"/>
          </p:nvPr>
        </p:nvSpPr>
        <p:spPr>
          <a:xfrm>
            <a:off x="367312" y="870983"/>
            <a:ext cx="8417105" cy="3905001"/>
          </a:xfrm>
        </p:spPr>
        <p:txBody>
          <a:bodyPr lIns="0" tIns="0" rIns="0" bIns="0"/>
          <a:lstStyle>
            <a:lvl1pPr marL="181409" indent="-176011">
              <a:tabLst/>
              <a:defRPr sz="1360">
                <a:solidFill>
                  <a:srgbClr val="000000"/>
                </a:solidFill>
                <a:latin typeface="Marianne" panose="02000000000000000000" pitchFamily="2" charset="0"/>
              </a:defRPr>
            </a:lvl1pPr>
            <a:lvl2pPr marL="181409" indent="-176011">
              <a:tabLst/>
              <a:defRPr sz="1224">
                <a:solidFill>
                  <a:srgbClr val="000000"/>
                </a:solidFill>
                <a:latin typeface="Marianne" panose="02000000000000000000" pitchFamily="2" charset="0"/>
              </a:defRPr>
            </a:lvl2pPr>
            <a:lvl3pPr marL="181409" indent="-176011">
              <a:tabLst/>
              <a:defRPr sz="1088">
                <a:solidFill>
                  <a:srgbClr val="000000"/>
                </a:solidFill>
                <a:latin typeface="Marianne" panose="02000000000000000000" pitchFamily="2" charset="0"/>
              </a:defRPr>
            </a:lvl3pPr>
            <a:lvl4pPr marL="181409" indent="-176011">
              <a:tabLst/>
              <a:defRPr sz="952">
                <a:solidFill>
                  <a:srgbClr val="000000"/>
                </a:solidFill>
                <a:latin typeface="Marianne" panose="02000000000000000000" pitchFamily="2" charset="0"/>
              </a:defRPr>
            </a:lvl4pPr>
            <a:lvl5pPr marL="181409" indent="-176011">
              <a:tabLst/>
              <a:defRPr sz="952">
                <a:solidFill>
                  <a:srgbClr val="000000"/>
                </a:solidFill>
                <a:latin typeface="Marianne" panose="02000000000000000000" pitchFamily="2" charset="0"/>
              </a:defRPr>
            </a:lvl5pPr>
            <a:lvl6pPr>
              <a:defRPr sz="1224"/>
            </a:lvl6pPr>
            <a:lvl7pPr>
              <a:defRPr sz="1224"/>
            </a:lvl7pPr>
            <a:lvl8pPr>
              <a:defRPr sz="1224"/>
            </a:lvl8pPr>
            <a:lvl9pPr>
              <a:defRPr sz="1224"/>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pic>
        <p:nvPicPr>
          <p:cNvPr id="3" name="Image 2">
            <a:extLst>
              <a:ext uri="{FF2B5EF4-FFF2-40B4-BE49-F238E27FC236}">
                <a16:creationId xmlns:a16="http://schemas.microsoft.com/office/drawing/2014/main" id="{77CABE98-3E15-074B-89E4-377752EF79E5}"/>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67312" y="183666"/>
            <a:ext cx="391843" cy="343658"/>
          </a:xfrm>
          <a:prstGeom prst="rect">
            <a:avLst/>
          </a:prstGeom>
        </p:spPr>
      </p:pic>
      <p:pic>
        <p:nvPicPr>
          <p:cNvPr id="4" name="Image 3">
            <a:extLst>
              <a:ext uri="{FF2B5EF4-FFF2-40B4-BE49-F238E27FC236}">
                <a16:creationId xmlns:a16="http://schemas.microsoft.com/office/drawing/2014/main" id="{BF1CFCB6-8D32-1941-A04C-818DBEC2072A}"/>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517390" y="183666"/>
            <a:ext cx="259674" cy="343658"/>
          </a:xfrm>
          <a:prstGeom prst="rect">
            <a:avLst/>
          </a:prstGeom>
        </p:spPr>
      </p:pic>
      <p:cxnSp>
        <p:nvCxnSpPr>
          <p:cNvPr id="5" name="Connecteur droit 4">
            <a:extLst>
              <a:ext uri="{FF2B5EF4-FFF2-40B4-BE49-F238E27FC236}">
                <a16:creationId xmlns:a16="http://schemas.microsoft.com/office/drawing/2014/main" id="{C79BE8E1-3D77-6543-875D-65F5AC4152E6}"/>
              </a:ext>
            </a:extLst>
          </p:cNvPr>
          <p:cNvCxnSpPr>
            <a:cxnSpLocks/>
          </p:cNvCxnSpPr>
          <p:nvPr userDrawn="1"/>
        </p:nvCxnSpPr>
        <p:spPr>
          <a:xfrm>
            <a:off x="359685" y="4775983"/>
            <a:ext cx="8424732" cy="0"/>
          </a:xfrm>
          <a:prstGeom prst="line">
            <a:avLst/>
          </a:prstGeom>
          <a:ln w="6350">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2784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pied de page 4"/>
          <p:cNvSpPr>
            <a:spLocks noGrp="1"/>
          </p:cNvSpPr>
          <p:nvPr>
            <p:ph type="ftr" sz="quarter" idx="11"/>
          </p:nvPr>
        </p:nvSpPr>
        <p:spPr/>
        <p:txBody>
          <a:bodyPr/>
          <a:lstStyle/>
          <a:p>
            <a:endParaRPr lang="fr-FR"/>
          </a:p>
        </p:txBody>
      </p:sp>
    </p:spTree>
    <p:extLst>
      <p:ext uri="{BB962C8B-B14F-4D97-AF65-F5344CB8AC3E}">
        <p14:creationId xmlns:p14="http://schemas.microsoft.com/office/powerpoint/2010/main" val="376841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8" name="Espace réservé du texte 7"/>
          <p:cNvSpPr>
            <a:spLocks noGrp="1"/>
          </p:cNvSpPr>
          <p:nvPr>
            <p:ph type="body" sz="quarter" idx="13" hasCustomPrompt="1"/>
          </p:nvPr>
        </p:nvSpPr>
        <p:spPr bwMode="gray">
          <a:xfrm>
            <a:off x="323528" y="1563638"/>
            <a:ext cx="2520000" cy="2880320"/>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dirty="0"/>
              <a:t>Titre de la partie</a:t>
            </a:r>
          </a:p>
          <a:p>
            <a:pPr lvl="1"/>
            <a:r>
              <a:rPr lang="fr-FR" dirty="0"/>
              <a:t>Deuxième niveau</a:t>
            </a:r>
          </a:p>
        </p:txBody>
      </p:sp>
      <p:sp>
        <p:nvSpPr>
          <p:cNvPr id="9" name="Espace réservé du texte 7"/>
          <p:cNvSpPr>
            <a:spLocks noGrp="1"/>
          </p:cNvSpPr>
          <p:nvPr>
            <p:ph type="body" sz="quarter" idx="14" hasCustomPrompt="1"/>
          </p:nvPr>
        </p:nvSpPr>
        <p:spPr bwMode="gray">
          <a:xfrm>
            <a:off x="3312000"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dirty="0"/>
              <a:t>Titre de la partie</a:t>
            </a:r>
          </a:p>
          <a:p>
            <a:pPr lvl="1"/>
            <a:r>
              <a:rPr lang="fr-FR" dirty="0"/>
              <a:t>Deuxième niveau</a:t>
            </a:r>
          </a:p>
        </p:txBody>
      </p:sp>
      <p:sp>
        <p:nvSpPr>
          <p:cNvPr id="10" name="Espace réservé du texte 7"/>
          <p:cNvSpPr>
            <a:spLocks noGrp="1"/>
          </p:cNvSpPr>
          <p:nvPr>
            <p:ph type="body" sz="quarter" idx="15" hasCustomPrompt="1"/>
          </p:nvPr>
        </p:nvSpPr>
        <p:spPr bwMode="gray">
          <a:xfrm>
            <a:off x="6263999" y="1563638"/>
            <a:ext cx="2520000" cy="2860762"/>
          </a:xfrm>
        </p:spPr>
        <p:txBody>
          <a:bodyPr/>
          <a:lstStyle>
            <a:lvl1pPr marL="144000" indent="-144000">
              <a:spcBef>
                <a:spcPts val="400"/>
              </a:spcBef>
              <a:spcAft>
                <a:spcPts val="800"/>
              </a:spcAft>
              <a:buFont typeface="+mj-lt"/>
              <a:buAutoNum type="arabicPeriod"/>
              <a:defRPr b="1"/>
            </a:lvl1pPr>
            <a:lvl2pPr marL="324000" indent="-144000">
              <a:spcBef>
                <a:spcPts val="600"/>
              </a:spcBef>
              <a:spcAft>
                <a:spcPts val="800"/>
              </a:spcAft>
              <a:buFont typeface="+mj-lt"/>
              <a:buAutoNum type="alphaLcPeriod"/>
              <a:defRPr/>
            </a:lvl2pPr>
          </a:lstStyle>
          <a:p>
            <a:pPr lvl="0"/>
            <a:r>
              <a:rPr lang="fr-FR" dirty="0"/>
              <a:t>Titre de la partie</a:t>
            </a:r>
          </a:p>
          <a:p>
            <a:pPr lvl="1"/>
            <a:r>
              <a:rPr lang="fr-FR" dirty="0"/>
              <a:t>Deuxième niveau</a:t>
            </a:r>
          </a:p>
        </p:txBody>
      </p:sp>
      <p:sp>
        <p:nvSpPr>
          <p:cNvPr id="25" name="Titre 18">
            <a:extLst>
              <a:ext uri="{FF2B5EF4-FFF2-40B4-BE49-F238E27FC236}">
                <a16:creationId xmlns:a16="http://schemas.microsoft.com/office/drawing/2014/main" id="{8909A550-9D66-7141-BF64-73CAD209688B}"/>
              </a:ext>
            </a:extLst>
          </p:cNvPr>
          <p:cNvSpPr>
            <a:spLocks noGrp="1"/>
          </p:cNvSpPr>
          <p:nvPr>
            <p:ph type="title" hasCustomPrompt="1"/>
          </p:nvPr>
        </p:nvSpPr>
        <p:spPr>
          <a:xfrm>
            <a:off x="323850" y="682801"/>
            <a:ext cx="8424863" cy="539991"/>
          </a:xfrm>
        </p:spPr>
        <p:txBody>
          <a:bodyPr/>
          <a:lstStyle/>
          <a:p>
            <a:r>
              <a:rPr lang="fr-FR" dirty="0"/>
              <a:t>Sommaire</a:t>
            </a:r>
          </a:p>
        </p:txBody>
      </p:sp>
    </p:spTree>
    <p:extLst>
      <p:ext uri="{BB962C8B-B14F-4D97-AF65-F5344CB8AC3E}">
        <p14:creationId xmlns:p14="http://schemas.microsoft.com/office/powerpoint/2010/main" val="28881371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lonnes de texte">
    <p:spTree>
      <p:nvGrpSpPr>
        <p:cNvPr id="1" name=""/>
        <p:cNvGrpSpPr/>
        <p:nvPr/>
      </p:nvGrpSpPr>
      <p:grpSpPr>
        <a:xfrm>
          <a:off x="0" y="0"/>
          <a:ext cx="0" cy="0"/>
          <a:chOff x="0" y="0"/>
          <a:chExt cx="0" cy="0"/>
        </a:xfrm>
      </p:grpSpPr>
      <p:sp>
        <p:nvSpPr>
          <p:cNvPr id="23" name="Espace réservé de la date 3">
            <a:extLst>
              <a:ext uri="{FF2B5EF4-FFF2-40B4-BE49-F238E27FC236}">
                <a16:creationId xmlns:a16="http://schemas.microsoft.com/office/drawing/2014/main" id="{15CA4CAF-6729-AB4D-9354-99C08AEAB1B8}"/>
              </a:ext>
            </a:extLst>
          </p:cNvPr>
          <p:cNvSpPr>
            <a:spLocks noGrp="1"/>
          </p:cNvSpPr>
          <p:nvPr>
            <p:ph type="dt" sz="half" idx="2"/>
          </p:nvPr>
        </p:nvSpPr>
        <p:spPr bwMode="gray">
          <a:xfrm>
            <a:off x="323850" y="4797631"/>
            <a:ext cx="1210435" cy="345869"/>
          </a:xfrm>
          <a:prstGeom prst="rect">
            <a:avLst/>
          </a:prstGeom>
        </p:spPr>
        <p:txBody>
          <a:bodyPr vert="horz" lIns="0" tIns="0" rIns="0" bIns="0" rtlCol="0" anchor="ctr" anchorCtr="0">
            <a:noAutofit/>
          </a:bodyPr>
          <a:lstStyle>
            <a:lvl1pPr algn="l">
              <a:defRPr sz="750" b="1">
                <a:solidFill>
                  <a:schemeClr val="tx1"/>
                </a:solidFill>
              </a:defRPr>
            </a:lvl1pPr>
          </a:lstStyle>
          <a:p>
            <a:endParaRPr lang="fr-FR" cap="all" dirty="0"/>
          </a:p>
        </p:txBody>
      </p:sp>
      <p:sp>
        <p:nvSpPr>
          <p:cNvPr id="12" name="Titre 18">
            <a:extLst>
              <a:ext uri="{FF2B5EF4-FFF2-40B4-BE49-F238E27FC236}">
                <a16:creationId xmlns:a16="http://schemas.microsoft.com/office/drawing/2014/main" id="{5919F96B-C5FF-5146-9075-19E07CEBB750}"/>
              </a:ext>
            </a:extLst>
          </p:cNvPr>
          <p:cNvSpPr>
            <a:spLocks noGrp="1"/>
          </p:cNvSpPr>
          <p:nvPr>
            <p:ph type="title" hasCustomPrompt="1"/>
          </p:nvPr>
        </p:nvSpPr>
        <p:spPr>
          <a:xfrm>
            <a:off x="179512" y="682801"/>
            <a:ext cx="8784976" cy="520797"/>
          </a:xfrm>
        </p:spPr>
        <p:txBody>
          <a:bodyPr/>
          <a:lstStyle>
            <a:lvl1pPr algn="ctr">
              <a:defRPr sz="2000"/>
            </a:lvl1pPr>
          </a:lstStyle>
          <a:p>
            <a:br>
              <a:rPr kumimoji="0" lang="fr-FR" sz="2400" b="1" i="0" u="none" strike="noStrike" kern="1200" cap="none" spc="0" normalizeH="0" baseline="0" noProof="0" dirty="0">
                <a:ln>
                  <a:noFill/>
                </a:ln>
                <a:solidFill>
                  <a:srgbClr val="4F81BD">
                    <a:lumMod val="75000"/>
                  </a:srgbClr>
                </a:solidFill>
                <a:effectLst/>
                <a:uLnTx/>
                <a:uFillTx/>
                <a:latin typeface="Calibri"/>
              </a:rPr>
            </a:br>
            <a:endParaRPr lang="fr-FR" dirty="0"/>
          </a:p>
        </p:txBody>
      </p:sp>
      <p:sp>
        <p:nvSpPr>
          <p:cNvPr id="13" name="Espace réservé du texte 11">
            <a:extLst>
              <a:ext uri="{FF2B5EF4-FFF2-40B4-BE49-F238E27FC236}">
                <a16:creationId xmlns:a16="http://schemas.microsoft.com/office/drawing/2014/main" id="{AC8956DD-B832-6147-8A66-A70995085BBE}"/>
              </a:ext>
            </a:extLst>
          </p:cNvPr>
          <p:cNvSpPr>
            <a:spLocks noGrp="1"/>
          </p:cNvSpPr>
          <p:nvPr>
            <p:ph type="body" sz="quarter" idx="17" hasCustomPrompt="1"/>
          </p:nvPr>
        </p:nvSpPr>
        <p:spPr bwMode="gray">
          <a:xfrm>
            <a:off x="395535" y="2211710"/>
            <a:ext cx="2376265" cy="2376264"/>
          </a:xfrm>
        </p:spPr>
        <p:txBody>
          <a:bodyPr/>
          <a:lstStyle>
            <a:lvl1pPr>
              <a:defRPr/>
            </a:lvl1pPr>
            <a:lvl2pPr marL="180000" indent="0">
              <a:buNone/>
              <a:defRPr/>
            </a:lvl2pPr>
            <a:lvl3pPr>
              <a:defRPr baseline="0"/>
            </a:lvl3pPr>
            <a:lvl4pPr>
              <a:defRPr/>
            </a:lvl4pPr>
            <a:lvl5pPr>
              <a:defRPr/>
            </a:lvl5pPr>
          </a:lstStyle>
          <a:p>
            <a:pPr lvl="2"/>
            <a:r>
              <a:rPr lang="fr-FR" dirty="0"/>
              <a:t>Texte de niveau 3</a:t>
            </a:r>
          </a:p>
          <a:p>
            <a:pPr lvl="3"/>
            <a:r>
              <a:rPr lang="fr-FR" dirty="0"/>
              <a:t>Texte de niveau 4</a:t>
            </a:r>
          </a:p>
          <a:p>
            <a:pPr lvl="4"/>
            <a:r>
              <a:rPr lang="fr-FR" dirty="0"/>
              <a:t>Texte de niveau 5</a:t>
            </a:r>
          </a:p>
        </p:txBody>
      </p:sp>
      <p:sp>
        <p:nvSpPr>
          <p:cNvPr id="14" name="Espace réservé du texte 11">
            <a:extLst>
              <a:ext uri="{FF2B5EF4-FFF2-40B4-BE49-F238E27FC236}">
                <a16:creationId xmlns:a16="http://schemas.microsoft.com/office/drawing/2014/main" id="{DF66E72C-274C-AC4E-B20B-393EBD9A7172}"/>
              </a:ext>
            </a:extLst>
          </p:cNvPr>
          <p:cNvSpPr>
            <a:spLocks noGrp="1"/>
          </p:cNvSpPr>
          <p:nvPr>
            <p:ph type="body" sz="quarter" idx="14"/>
          </p:nvPr>
        </p:nvSpPr>
        <p:spPr bwMode="gray">
          <a:xfrm>
            <a:off x="3275856" y="2269101"/>
            <a:ext cx="2232248" cy="2376264"/>
          </a:xfrm>
        </p:spPr>
        <p:txBody>
          <a:bodyPr/>
          <a:lstStyle>
            <a:lvl1pPr>
              <a:defRPr/>
            </a:lvl1pPr>
            <a:lvl2pPr>
              <a:defRPr/>
            </a:lvl2pPr>
            <a:lvl3pPr marL="360000" indent="0">
              <a:buNone/>
              <a:defRPr baseline="0"/>
            </a:lvl3pPr>
            <a:lvl4pPr>
              <a:defRPr/>
            </a:lvl4pPr>
            <a:lvl5pPr>
              <a:defRPr/>
            </a:lvl5pPr>
          </a:lstStyle>
          <a:p>
            <a:pPr lvl="2"/>
            <a:endParaRPr lang="fr-FR" dirty="0"/>
          </a:p>
        </p:txBody>
      </p:sp>
      <p:sp>
        <p:nvSpPr>
          <p:cNvPr id="15" name="Espace réservé du texte 11">
            <a:extLst>
              <a:ext uri="{FF2B5EF4-FFF2-40B4-BE49-F238E27FC236}">
                <a16:creationId xmlns:a16="http://schemas.microsoft.com/office/drawing/2014/main" id="{10D42E91-F78E-1D46-9374-4446D0F57965}"/>
              </a:ext>
            </a:extLst>
          </p:cNvPr>
          <p:cNvSpPr>
            <a:spLocks noGrp="1"/>
          </p:cNvSpPr>
          <p:nvPr>
            <p:ph type="body" sz="quarter" idx="18" hasCustomPrompt="1"/>
          </p:nvPr>
        </p:nvSpPr>
        <p:spPr bwMode="gray">
          <a:xfrm>
            <a:off x="6228184" y="2211710"/>
            <a:ext cx="2232248" cy="2376264"/>
          </a:xfrm>
        </p:spPr>
        <p:txBody>
          <a:bodyPr/>
          <a:lstStyle>
            <a:lvl1pPr>
              <a:defRPr/>
            </a:lvl1pPr>
            <a:lvl2pPr>
              <a:defRPr/>
            </a:lvl2pPr>
            <a:lvl3pPr>
              <a:defRPr baseline="0"/>
            </a:lvl3pPr>
            <a:lvl4pPr>
              <a:defRPr/>
            </a:lvl4pPr>
            <a:lvl5pPr>
              <a:defRPr/>
            </a:lvl5pPr>
          </a:lstStyle>
          <a:p>
            <a:pPr lvl="4"/>
            <a:r>
              <a:rPr lang="fr-FR" dirty="0"/>
              <a:t>Texte de</a:t>
            </a:r>
          </a:p>
        </p:txBody>
      </p:sp>
    </p:spTree>
    <p:extLst>
      <p:ext uri="{BB962C8B-B14F-4D97-AF65-F5344CB8AC3E}">
        <p14:creationId xmlns:p14="http://schemas.microsoft.com/office/powerpoint/2010/main" val="6913468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re, sous-titre, textes 3 et image ">
    <p:spTree>
      <p:nvGrpSpPr>
        <p:cNvPr id="1" name=""/>
        <p:cNvGrpSpPr/>
        <p:nvPr/>
      </p:nvGrpSpPr>
      <p:grpSpPr>
        <a:xfrm>
          <a:off x="0" y="0"/>
          <a:ext cx="0" cy="0"/>
          <a:chOff x="0" y="0"/>
          <a:chExt cx="0" cy="0"/>
        </a:xfrm>
      </p:grpSpPr>
      <p:sp>
        <p:nvSpPr>
          <p:cNvPr id="12" name="Espace réservé du texte 11"/>
          <p:cNvSpPr>
            <a:spLocks noGrp="1"/>
          </p:cNvSpPr>
          <p:nvPr>
            <p:ph type="body" sz="quarter" idx="14" hasCustomPrompt="1"/>
          </p:nvPr>
        </p:nvSpPr>
        <p:spPr bwMode="gray">
          <a:xfrm>
            <a:off x="323528" y="1707654"/>
            <a:ext cx="2520000"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48679"/>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682801"/>
            <a:ext cx="8424863" cy="539991"/>
          </a:xfrm>
        </p:spPr>
        <p:txBody>
          <a:bodyPr/>
          <a:lstStyle/>
          <a:p>
            <a:r>
              <a:rPr lang="fr-FR" dirty="0"/>
              <a:t>Titre</a:t>
            </a:r>
          </a:p>
        </p:txBody>
      </p:sp>
      <p:sp>
        <p:nvSpPr>
          <p:cNvPr id="8" name="Espace réservé pour une image  7">
            <a:extLst>
              <a:ext uri="{FF2B5EF4-FFF2-40B4-BE49-F238E27FC236}">
                <a16:creationId xmlns:a16="http://schemas.microsoft.com/office/drawing/2014/main" id="{7004A35F-FCE5-0248-9AD4-C4E7502EF166}"/>
              </a:ext>
            </a:extLst>
          </p:cNvPr>
          <p:cNvSpPr>
            <a:spLocks noGrp="1"/>
          </p:cNvSpPr>
          <p:nvPr>
            <p:ph type="pic" sz="quarter" idx="15"/>
          </p:nvPr>
        </p:nvSpPr>
        <p:spPr>
          <a:xfrm>
            <a:off x="3131840" y="1707654"/>
            <a:ext cx="5616624" cy="2880320"/>
          </a:xfrm>
        </p:spPr>
        <p:txBody>
          <a:bodyPr/>
          <a:lstStyle/>
          <a:p>
            <a:r>
              <a:rPr lang="fr-FR"/>
              <a:t>Cliquez sur l'icône pour ajouter une image</a:t>
            </a:r>
          </a:p>
        </p:txBody>
      </p:sp>
    </p:spTree>
    <p:extLst>
      <p:ext uri="{BB962C8B-B14F-4D97-AF65-F5344CB8AC3E}">
        <p14:creationId xmlns:p14="http://schemas.microsoft.com/office/powerpoint/2010/main" val="2077185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re, sous-titre, textes 3, et graphique ">
    <p:spTree>
      <p:nvGrpSpPr>
        <p:cNvPr id="1" name=""/>
        <p:cNvGrpSpPr/>
        <p:nvPr/>
      </p:nvGrpSpPr>
      <p:grpSpPr>
        <a:xfrm>
          <a:off x="0" y="0"/>
          <a:ext cx="0" cy="0"/>
          <a:chOff x="0" y="0"/>
          <a:chExt cx="0" cy="0"/>
        </a:xfrm>
      </p:grpSpPr>
      <p:sp>
        <p:nvSpPr>
          <p:cNvPr id="12" name="Espace réservé du texte 11"/>
          <p:cNvSpPr>
            <a:spLocks noGrp="1"/>
          </p:cNvSpPr>
          <p:nvPr>
            <p:ph type="body" sz="quarter" idx="14" hasCustomPrompt="1"/>
          </p:nvPr>
        </p:nvSpPr>
        <p:spPr bwMode="gray">
          <a:xfrm>
            <a:off x="6228184" y="1707654"/>
            <a:ext cx="2520000" cy="2880320"/>
          </a:xfrm>
        </p:spPr>
        <p:txBody>
          <a:bodyPr/>
          <a:lstStyle>
            <a:lvl1pPr>
              <a:defRPr/>
            </a:lvl1pPr>
            <a:lvl2pPr>
              <a:defRPr/>
            </a:lvl2pPr>
            <a:lvl3pPr>
              <a:defRPr baseline="0"/>
            </a:lvl3pPr>
            <a:lvl4pPr>
              <a:defRPr/>
            </a:lvl4pPr>
            <a:lvl5pPr>
              <a:defRPr/>
            </a:lvl5pPr>
          </a:lstStyle>
          <a:p>
            <a:pPr lvl="0"/>
            <a:r>
              <a:rPr lang="fr-FR" dirty="0"/>
              <a:t>Texte de niveau 1</a:t>
            </a:r>
          </a:p>
          <a:p>
            <a:pPr lvl="1"/>
            <a:r>
              <a:rPr lang="fr-FR" dirty="0"/>
              <a:t>Texte de niveau 2</a:t>
            </a:r>
          </a:p>
          <a:p>
            <a:pPr lvl="2"/>
            <a:r>
              <a:rPr lang="fr-FR" dirty="0"/>
              <a:t>Texte de niveau 3</a:t>
            </a:r>
          </a:p>
          <a:p>
            <a:pPr lvl="3"/>
            <a:r>
              <a:rPr lang="fr-FR" dirty="0"/>
              <a:t>Texte de niveau 4</a:t>
            </a:r>
          </a:p>
          <a:p>
            <a:pPr lvl="4"/>
            <a:r>
              <a:rPr lang="fr-FR" dirty="0"/>
              <a:t>Texte de niveau 5</a:t>
            </a:r>
          </a:p>
        </p:txBody>
      </p:sp>
      <p:sp>
        <p:nvSpPr>
          <p:cNvPr id="18" name="Espace réservé du texte 7">
            <a:extLst>
              <a:ext uri="{FF2B5EF4-FFF2-40B4-BE49-F238E27FC236}">
                <a16:creationId xmlns:a16="http://schemas.microsoft.com/office/drawing/2014/main" id="{35840C24-F178-C44C-B5A1-3EB8F3EF4B92}"/>
              </a:ext>
            </a:extLst>
          </p:cNvPr>
          <p:cNvSpPr>
            <a:spLocks noGrp="1"/>
          </p:cNvSpPr>
          <p:nvPr>
            <p:ph type="body" sz="quarter" idx="13" hasCustomPrompt="1"/>
          </p:nvPr>
        </p:nvSpPr>
        <p:spPr bwMode="gray">
          <a:xfrm>
            <a:off x="323851" y="1248679"/>
            <a:ext cx="8424614" cy="242951"/>
          </a:xfrm>
        </p:spPr>
        <p:txBody>
          <a:bodyPr/>
          <a:lstStyle>
            <a:lvl1pPr marL="0" indent="95250">
              <a:spcBef>
                <a:spcPts val="400"/>
              </a:spcBef>
              <a:spcAft>
                <a:spcPts val="800"/>
              </a:spcAft>
              <a:buFont typeface="+mj-lt"/>
              <a:buNone/>
              <a:tabLst/>
              <a:defRPr sz="1500" b="1">
                <a:solidFill>
                  <a:schemeClr val="tx1">
                    <a:lumMod val="50000"/>
                    <a:lumOff val="50000"/>
                  </a:schemeClr>
                </a:solidFill>
              </a:defRPr>
            </a:lvl1pPr>
            <a:lvl2pPr marL="324000" indent="-144000">
              <a:spcBef>
                <a:spcPts val="600"/>
              </a:spcBef>
              <a:spcAft>
                <a:spcPts val="800"/>
              </a:spcAft>
              <a:buFont typeface="+mj-lt"/>
              <a:buAutoNum type="alphaLcPeriod"/>
              <a:defRPr/>
            </a:lvl2pPr>
          </a:lstStyle>
          <a:p>
            <a:pPr lvl="0"/>
            <a:r>
              <a:rPr lang="fr-FR" dirty="0"/>
              <a:t>Sous-titre</a:t>
            </a:r>
          </a:p>
          <a:p>
            <a:pPr lvl="0"/>
            <a:endParaRPr lang="fr-FR" dirty="0"/>
          </a:p>
        </p:txBody>
      </p:sp>
      <p:sp>
        <p:nvSpPr>
          <p:cNvPr id="19" name="Titre 18">
            <a:extLst>
              <a:ext uri="{FF2B5EF4-FFF2-40B4-BE49-F238E27FC236}">
                <a16:creationId xmlns:a16="http://schemas.microsoft.com/office/drawing/2014/main" id="{0271A58A-1CC5-D145-89AA-12537E5CE304}"/>
              </a:ext>
            </a:extLst>
          </p:cNvPr>
          <p:cNvSpPr>
            <a:spLocks noGrp="1"/>
          </p:cNvSpPr>
          <p:nvPr>
            <p:ph type="title" hasCustomPrompt="1"/>
          </p:nvPr>
        </p:nvSpPr>
        <p:spPr>
          <a:xfrm>
            <a:off x="323850" y="682801"/>
            <a:ext cx="8424863" cy="539991"/>
          </a:xfrm>
        </p:spPr>
        <p:txBody>
          <a:bodyPr/>
          <a:lstStyle/>
          <a:p>
            <a:r>
              <a:rPr lang="fr-FR" dirty="0"/>
              <a:t>Titre</a:t>
            </a:r>
          </a:p>
        </p:txBody>
      </p:sp>
      <p:sp>
        <p:nvSpPr>
          <p:cNvPr id="3" name="Espace réservé du graphique 2">
            <a:extLst>
              <a:ext uri="{FF2B5EF4-FFF2-40B4-BE49-F238E27FC236}">
                <a16:creationId xmlns:a16="http://schemas.microsoft.com/office/drawing/2014/main" id="{66D3B633-BB7B-4941-BF9B-161C5342E3AA}"/>
              </a:ext>
            </a:extLst>
          </p:cNvPr>
          <p:cNvSpPr>
            <a:spLocks noGrp="1"/>
          </p:cNvSpPr>
          <p:nvPr>
            <p:ph type="chart" sz="quarter" idx="15"/>
          </p:nvPr>
        </p:nvSpPr>
        <p:spPr>
          <a:xfrm>
            <a:off x="323528" y="1707654"/>
            <a:ext cx="5761038" cy="2879725"/>
          </a:xfrm>
        </p:spPr>
        <p:txBody>
          <a:bodyPr/>
          <a:lstStyle/>
          <a:p>
            <a:r>
              <a:rPr lang="fr-FR"/>
              <a:t>Cliquez sur l'icône pour ajouter un graphique</a:t>
            </a:r>
          </a:p>
        </p:txBody>
      </p:sp>
    </p:spTree>
    <p:extLst>
      <p:ext uri="{BB962C8B-B14F-4D97-AF65-F5344CB8AC3E}">
        <p14:creationId xmlns:p14="http://schemas.microsoft.com/office/powerpoint/2010/main" val="2044116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Titre et sous-titre">
    <p:spTree>
      <p:nvGrpSpPr>
        <p:cNvPr id="1" name=""/>
        <p:cNvGrpSpPr/>
        <p:nvPr/>
      </p:nvGrpSpPr>
      <p:grpSpPr>
        <a:xfrm>
          <a:off x="0" y="0"/>
          <a:ext cx="0" cy="0"/>
          <a:chOff x="0" y="0"/>
          <a:chExt cx="0" cy="0"/>
        </a:xfrm>
      </p:grpSpPr>
      <p:sp>
        <p:nvSpPr>
          <p:cNvPr id="11" name="Espace réservé du texte 10"/>
          <p:cNvSpPr>
            <a:spLocks noGrp="1"/>
          </p:cNvSpPr>
          <p:nvPr>
            <p:ph type="body" sz="quarter" idx="13" hasCustomPrompt="1"/>
          </p:nvPr>
        </p:nvSpPr>
        <p:spPr bwMode="gray">
          <a:xfrm>
            <a:off x="323850" y="2139702"/>
            <a:ext cx="8424000" cy="2293224"/>
          </a:xfrm>
        </p:spPr>
        <p:txBody>
          <a:bodyPr/>
          <a:lstStyle>
            <a:lvl1pPr>
              <a:lnSpc>
                <a:spcPct val="90000"/>
              </a:lnSpc>
              <a:spcAft>
                <a:spcPts val="0"/>
              </a:spcAft>
              <a:defRPr sz="3250" b="1" cap="all" baseline="0"/>
            </a:lvl1pPr>
            <a:lvl2pPr marL="92075" indent="0">
              <a:spcBef>
                <a:spcPts val="500"/>
              </a:spcBef>
              <a:spcAft>
                <a:spcPts val="0"/>
              </a:spcAft>
              <a:buNone/>
              <a:tabLst/>
              <a:defRPr sz="1850"/>
            </a:lvl2pPr>
          </a:lstStyle>
          <a:p>
            <a:pPr lvl="0"/>
            <a:r>
              <a:rPr lang="fr-FR" dirty="0"/>
              <a:t>Titre</a:t>
            </a:r>
          </a:p>
          <a:p>
            <a:pPr lvl="1"/>
            <a:r>
              <a:rPr lang="fr-FR" dirty="0"/>
              <a:t>Sous-titre</a:t>
            </a:r>
          </a:p>
        </p:txBody>
      </p:sp>
      <p:cxnSp>
        <p:nvCxnSpPr>
          <p:cNvPr id="12" name="Connecteur droit 11"/>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52000" y="133214"/>
            <a:ext cx="3223367" cy="9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85818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itre">
    <p:spTree>
      <p:nvGrpSpPr>
        <p:cNvPr id="1" name=""/>
        <p:cNvGrpSpPr/>
        <p:nvPr/>
      </p:nvGrpSpPr>
      <p:grpSpPr>
        <a:xfrm>
          <a:off x="0" y="0"/>
          <a:ext cx="0" cy="0"/>
          <a:chOff x="0" y="0"/>
          <a:chExt cx="0" cy="0"/>
        </a:xfrm>
      </p:grpSpPr>
      <p:sp>
        <p:nvSpPr>
          <p:cNvPr id="2" name="Titre 1"/>
          <p:cNvSpPr>
            <a:spLocks noGrp="1"/>
          </p:cNvSpPr>
          <p:nvPr>
            <p:ph type="title" hasCustomPrompt="1"/>
          </p:nvPr>
        </p:nvSpPr>
        <p:spPr bwMode="gray">
          <a:xfrm>
            <a:off x="359999" y="738000"/>
            <a:ext cx="8424000" cy="4046400"/>
          </a:xfrm>
          <a:custGeom>
            <a:avLst/>
            <a:gdLst>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 name="connsiteX2" fmla="*/ 8424000 w 8424000"/>
              <a:gd name="connsiteY2" fmla="*/ 0 h 4046400"/>
              <a:gd name="connsiteX0" fmla="*/ 8424000 w 8424000"/>
              <a:gd name="connsiteY0" fmla="*/ 4046400 h 4046400"/>
              <a:gd name="connsiteX1" fmla="*/ 0 w 8424000"/>
              <a:gd name="connsiteY1" fmla="*/ 4046360 h 4046400"/>
              <a:gd name="connsiteX2" fmla="*/ 0 w 8424000"/>
              <a:gd name="connsiteY2" fmla="*/ 40 h 4046400"/>
              <a:gd name="connsiteX3" fmla="*/ 8424000 w 8424000"/>
              <a:gd name="connsiteY3" fmla="*/ 0 h 4046400"/>
              <a:gd name="connsiteX4" fmla="*/ 8424000 w 8424000"/>
              <a:gd name="connsiteY4" fmla="*/ 4046400 h 4046400"/>
              <a:gd name="connsiteX0" fmla="*/ 8424000 w 8424000"/>
              <a:gd name="connsiteY0" fmla="*/ 4046400 h 4046400"/>
              <a:gd name="connsiteX1" fmla="*/ 0 w 8424000"/>
              <a:gd name="connsiteY1" fmla="*/ 4046360 h 4046400"/>
            </a:gdLst>
            <a:ahLst/>
            <a:cxnLst>
              <a:cxn ang="0">
                <a:pos x="connsiteX0" y="connsiteY0"/>
              </a:cxn>
              <a:cxn ang="0">
                <a:pos x="connsiteX1" y="connsiteY1"/>
              </a:cxn>
            </a:cxnLst>
            <a:rect l="l" t="t" r="r" b="b"/>
            <a:pathLst>
              <a:path w="8424000" h="4046400" stroke="0" extrusionOk="0">
                <a:moveTo>
                  <a:pt x="8424000" y="4046400"/>
                </a:moveTo>
                <a:lnTo>
                  <a:pt x="0" y="4046360"/>
                </a:lnTo>
                <a:lnTo>
                  <a:pt x="0" y="40"/>
                </a:lnTo>
                <a:cubicBezTo>
                  <a:pt x="0" y="18"/>
                  <a:pt x="3771553" y="0"/>
                  <a:pt x="8424000" y="0"/>
                </a:cubicBezTo>
                <a:lnTo>
                  <a:pt x="8424000" y="4046400"/>
                </a:lnTo>
                <a:close/>
              </a:path>
              <a:path w="8424000" h="4046400" fill="none">
                <a:moveTo>
                  <a:pt x="8424000" y="4046400"/>
                </a:moveTo>
                <a:lnTo>
                  <a:pt x="0" y="4046360"/>
                </a:lnTo>
              </a:path>
            </a:pathLst>
          </a:custGeom>
          <a:ln w="10160">
            <a:solidFill>
              <a:schemeClr val="bg1"/>
            </a:solidFill>
          </a:ln>
        </p:spPr>
        <p:txBody>
          <a:bodyPr lIns="0" bIns="360000" anchor="ctr" anchorCtr="0"/>
          <a:lstStyle>
            <a:lvl1pPr marL="396000" indent="-396000">
              <a:buFont typeface="+mj-lt"/>
              <a:buAutoNum type="arabicPeriod"/>
              <a:defRPr sz="3250">
                <a:solidFill>
                  <a:schemeClr val="bg1"/>
                </a:solidFill>
              </a:defRPr>
            </a:lvl1pPr>
          </a:lstStyle>
          <a:p>
            <a:r>
              <a:rPr lang="fr-FR" dirty="0"/>
              <a:t>Titre</a:t>
            </a:r>
          </a:p>
        </p:txBody>
      </p:sp>
      <p:sp>
        <p:nvSpPr>
          <p:cNvPr id="10" name="Espace réservé du numéro de diapositive 5">
            <a:extLst>
              <a:ext uri="{FF2B5EF4-FFF2-40B4-BE49-F238E27FC236}">
                <a16:creationId xmlns:a16="http://schemas.microsoft.com/office/drawing/2014/main" id="{BE3965BE-3A81-1248-821F-39E8294A18F0}"/>
              </a:ext>
            </a:extLst>
          </p:cNvPr>
          <p:cNvSpPr>
            <a:spLocks noGrp="1"/>
          </p:cNvSpPr>
          <p:nvPr>
            <p:ph type="sldNum" sz="quarter" idx="4"/>
          </p:nvPr>
        </p:nvSpPr>
        <p:spPr bwMode="gray">
          <a:xfrm>
            <a:off x="7398713" y="4783500"/>
            <a:ext cx="1350000" cy="360000"/>
          </a:xfrm>
          <a:prstGeom prst="rect">
            <a:avLst/>
          </a:prstGeom>
        </p:spPr>
        <p:txBody>
          <a:bodyPr vert="horz" lIns="0" tIns="0" rIns="0" bIns="0" rtlCol="0" anchor="ctr" anchorCtr="0">
            <a:noAutofit/>
          </a:bodyPr>
          <a:lstStyle>
            <a:lvl1pPr algn="r">
              <a:defRPr sz="750" b="1">
                <a:solidFill>
                  <a:schemeClr val="bg1"/>
                </a:solidFill>
              </a:defRPr>
            </a:lvl1pPr>
          </a:lstStyle>
          <a:p>
            <a:fld id="{733122C9-A0B9-462F-8757-0847AD287B63}" type="slidenum">
              <a:rPr lang="fr-FR" smtClean="0"/>
              <a:pPr/>
              <a:t>‹N°›</a:t>
            </a:fld>
            <a:endParaRPr lang="fr-FR" dirty="0"/>
          </a:p>
        </p:txBody>
      </p:sp>
    </p:spTree>
    <p:extLst>
      <p:ext uri="{BB962C8B-B14F-4D97-AF65-F5344CB8AC3E}">
        <p14:creationId xmlns:p14="http://schemas.microsoft.com/office/powerpoint/2010/main" val="1076546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uverture">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fld id="{4EA19884-7A29-DC4E-9311-A62E54788E52}" type="datetime1">
              <a:rPr lang="fr-FR" smtClean="0"/>
              <a:t>02/10/2023</a:t>
            </a:fld>
            <a:endParaRPr lang="fr-FR" dirty="0"/>
          </a:p>
        </p:txBody>
      </p:sp>
      <p:sp>
        <p:nvSpPr>
          <p:cNvPr id="6" name="Espace réservé du numéro de diapositive 5"/>
          <p:cNvSpPr>
            <a:spLocks noGrp="1"/>
          </p:cNvSpPr>
          <p:nvPr>
            <p:ph type="sldNum" sz="quarter" idx="12"/>
          </p:nvPr>
        </p:nvSpPr>
        <p:spPr bwMode="gray">
          <a:xfrm>
            <a:off x="0" y="496350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fld id="{10C140CD-8AED-46FF-A9A2-77308F3F39AE}" type="slidenum">
              <a:rPr lang="fr-FR" smtClean="0"/>
              <a:pPr/>
              <a:t>‹N°›</a:t>
            </a:fld>
            <a:endParaRPr lang="fr-FR" dirty="0"/>
          </a:p>
        </p:txBody>
      </p:sp>
      <p:sp>
        <p:nvSpPr>
          <p:cNvPr id="7" name="Titre 6"/>
          <p:cNvSpPr>
            <a:spLocks noGrp="1"/>
          </p:cNvSpPr>
          <p:nvPr>
            <p:ph type="title" hasCustomPrompt="1"/>
          </p:nvPr>
        </p:nvSpPr>
        <p:spPr bwMode="gray">
          <a:xfrm>
            <a:off x="0" y="0"/>
            <a:ext cx="180000" cy="180000"/>
          </a:xfrm>
          <a:prstGeom prst="rect">
            <a:avLst/>
          </a:prstGeom>
          <a:ln>
            <a:solidFill>
              <a:schemeClr val="tx1">
                <a:alpha val="0"/>
              </a:schemeClr>
            </a:solidFill>
          </a:ln>
        </p:spPr>
        <p:txBody>
          <a:bodyPr/>
          <a:lstStyle>
            <a:lvl1pPr>
              <a:defRPr sz="100">
                <a:solidFill>
                  <a:schemeClr val="tx1">
                    <a:alpha val="0"/>
                  </a:schemeClr>
                </a:solidFill>
              </a:defRPr>
            </a:lvl1pPr>
          </a:lstStyle>
          <a:p>
            <a:r>
              <a:rPr lang="fr-FR" dirty="0"/>
              <a:t>Titre</a:t>
            </a:r>
          </a:p>
        </p:txBody>
      </p:sp>
      <p:grpSp>
        <p:nvGrpSpPr>
          <p:cNvPr id="2" name="Groupe 1"/>
          <p:cNvGrpSpPr/>
          <p:nvPr userDrawn="1"/>
        </p:nvGrpSpPr>
        <p:grpSpPr>
          <a:xfrm>
            <a:off x="540000" y="360000"/>
            <a:ext cx="8087665" cy="2700000"/>
            <a:chOff x="540000" y="360000"/>
            <a:chExt cx="8087665" cy="2700000"/>
          </a:xfrm>
        </p:grpSpPr>
        <p:pic>
          <p:nvPicPr>
            <p:cNvPr id="11" name="Image 10">
              <a:extLst>
                <a:ext uri="{FF2B5EF4-FFF2-40B4-BE49-F238E27FC236}">
                  <a16:creationId xmlns:a16="http://schemas.microsoft.com/office/drawing/2014/main" id="{AA456506-B875-0447-AE4C-DB900904651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540000" y="360000"/>
              <a:ext cx="2700000" cy="2700000"/>
            </a:xfrm>
            <a:prstGeom prst="rect">
              <a:avLst/>
            </a:prstGeom>
          </p:spPr>
        </p:pic>
        <p:pic>
          <p:nvPicPr>
            <p:cNvPr id="8"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5888600" y="483518"/>
              <a:ext cx="2739065" cy="140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2127407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Tree>
    <p:extLst>
      <p:ext uri="{BB962C8B-B14F-4D97-AF65-F5344CB8AC3E}">
        <p14:creationId xmlns:p14="http://schemas.microsoft.com/office/powerpoint/2010/main" val="20186215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bwMode="gray">
          <a:xfrm>
            <a:off x="323850" y="1707654"/>
            <a:ext cx="8424863" cy="2952325"/>
          </a:xfrm>
          <a:prstGeom prst="rect">
            <a:avLst/>
          </a:prstGeom>
        </p:spPr>
        <p:txBody>
          <a:bodyPr vert="horz" lIns="0" tIns="0" rIns="0" bIns="0" rtlCol="0" anchor="t" anchorCtr="0">
            <a:noAutofit/>
          </a:bodyPr>
          <a:lstStyle/>
          <a:p>
            <a:pPr lvl="0"/>
            <a:r>
              <a:rPr lang="fr-FR" noProof="0" dirty="0"/>
              <a:t>Texte de niveau 1</a:t>
            </a:r>
          </a:p>
          <a:p>
            <a:pPr lvl="1"/>
            <a:r>
              <a:rPr lang="fr-FR" noProof="0" dirty="0"/>
              <a:t>Texte de niveau 2</a:t>
            </a:r>
          </a:p>
          <a:p>
            <a:pPr lvl="2"/>
            <a:r>
              <a:rPr lang="fr-FR" noProof="0" dirty="0"/>
              <a:t>Texte de niveau 3</a:t>
            </a:r>
          </a:p>
          <a:p>
            <a:pPr lvl="3"/>
            <a:r>
              <a:rPr lang="fr-FR" noProof="0" dirty="0"/>
              <a:t>Texte de niveau 4</a:t>
            </a:r>
          </a:p>
          <a:p>
            <a:pPr lvl="4"/>
            <a:r>
              <a:rPr lang="fr-FR" noProof="0" dirty="0"/>
              <a:t>Texte de niveau 5</a:t>
            </a:r>
          </a:p>
        </p:txBody>
      </p:sp>
      <p:cxnSp>
        <p:nvCxnSpPr>
          <p:cNvPr id="10" name="Connecteur droit 9"/>
          <p:cNvCxnSpPr>
            <a:cxnSpLocks/>
          </p:cNvCxnSpPr>
          <p:nvPr/>
        </p:nvCxnSpPr>
        <p:spPr bwMode="gray">
          <a:xfrm>
            <a:off x="323850" y="4784400"/>
            <a:ext cx="8424614"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Espace réservé du titre 11">
            <a:extLst>
              <a:ext uri="{FF2B5EF4-FFF2-40B4-BE49-F238E27FC236}">
                <a16:creationId xmlns:a16="http://schemas.microsoft.com/office/drawing/2014/main" id="{59FB2B3E-557E-DB42-9DB7-D6A72FD3ABE4}"/>
              </a:ext>
            </a:extLst>
          </p:cNvPr>
          <p:cNvSpPr>
            <a:spLocks noGrp="1"/>
          </p:cNvSpPr>
          <p:nvPr>
            <p:ph type="title"/>
          </p:nvPr>
        </p:nvSpPr>
        <p:spPr>
          <a:xfrm>
            <a:off x="323850" y="648000"/>
            <a:ext cx="8424863" cy="627605"/>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20000"/>
              </a:spcBef>
              <a:spcAft>
                <a:spcPts val="0"/>
              </a:spcAft>
              <a:tabLst/>
              <a:defRPr/>
            </a:pPr>
            <a:br>
              <a:rPr kumimoji="0" lang="fr-FR" sz="2200" b="1" i="0" u="none" strike="noStrike" kern="1200" cap="none" spc="0" normalizeH="0" baseline="0" noProof="0" dirty="0">
                <a:ln>
                  <a:noFill/>
                </a:ln>
                <a:solidFill>
                  <a:srgbClr val="4F81BD">
                    <a:lumMod val="75000"/>
                  </a:srgbClr>
                </a:solidFill>
                <a:effectLst/>
                <a:uLnTx/>
                <a:uFillTx/>
                <a:latin typeface="Calibri"/>
              </a:rPr>
            </a:br>
            <a:endParaRPr kumimoji="0" lang="fr-FR" sz="1200" b="0" i="0" u="none" strike="noStrike" kern="1200" cap="none" spc="0" normalizeH="0" baseline="0" noProof="0" dirty="0">
              <a:ln>
                <a:noFill/>
              </a:ln>
              <a:solidFill>
                <a:prstClr val="black"/>
              </a:solidFill>
              <a:effectLst/>
              <a:uLnTx/>
              <a:uFillTx/>
              <a:latin typeface="DIN-Light"/>
            </a:endParaRPr>
          </a:p>
        </p:txBody>
      </p:sp>
      <p:sp>
        <p:nvSpPr>
          <p:cNvPr id="2" name="Espace réservé de la date 1">
            <a:extLst>
              <a:ext uri="{FF2B5EF4-FFF2-40B4-BE49-F238E27FC236}">
                <a16:creationId xmlns:a16="http://schemas.microsoft.com/office/drawing/2014/main" id="{F8170561-5F7A-B046-81BE-E60E60355D4F}"/>
              </a:ext>
            </a:extLst>
          </p:cNvPr>
          <p:cNvSpPr>
            <a:spLocks noGrp="1"/>
          </p:cNvSpPr>
          <p:nvPr>
            <p:ph type="dt" sz="half" idx="2"/>
          </p:nvPr>
        </p:nvSpPr>
        <p:spPr>
          <a:xfrm>
            <a:off x="315703" y="4783500"/>
            <a:ext cx="2057400" cy="274637"/>
          </a:xfrm>
          <a:prstGeom prst="rect">
            <a:avLst/>
          </a:prstGeom>
        </p:spPr>
        <p:txBody>
          <a:bodyPr vert="horz" lIns="91440" tIns="45720" rIns="91440" bIns="45720" rtlCol="0" anchor="ctr"/>
          <a:lstStyle>
            <a:lvl1pPr algn="l">
              <a:defRPr sz="750" b="1">
                <a:solidFill>
                  <a:schemeClr val="tx1"/>
                </a:solidFill>
              </a:defRPr>
            </a:lvl1pPr>
          </a:lstStyle>
          <a:p>
            <a:r>
              <a:rPr lang="fr-FR" cap="all" dirty="0"/>
              <a:t>12/10/2023</a:t>
            </a:r>
          </a:p>
        </p:txBody>
      </p:sp>
      <p:cxnSp>
        <p:nvCxnSpPr>
          <p:cNvPr id="9" name="Connecteur droit 8">
            <a:extLst>
              <a:ext uri="{FF2B5EF4-FFF2-40B4-BE49-F238E27FC236}">
                <a16:creationId xmlns:a16="http://schemas.microsoft.com/office/drawing/2014/main" id="{E071FEB6-0E77-DD46-9DA0-C52EF51FC7F3}"/>
              </a:ext>
            </a:extLst>
          </p:cNvPr>
          <p:cNvCxnSpPr/>
          <p:nvPr/>
        </p:nvCxnSpPr>
        <p:spPr bwMode="gray">
          <a:xfrm>
            <a:off x="360000" y="4784400"/>
            <a:ext cx="8424000" cy="0"/>
          </a:xfrm>
          <a:prstGeom prst="line">
            <a:avLst/>
          </a:prstGeom>
          <a:ln w="10160">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Picture 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323850" y="98766"/>
            <a:ext cx="1790759" cy="5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85928067"/>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Lst>
  <p:hf hdr="0"/>
  <p:txStyles>
    <p:titleStyle>
      <a:lvl1pPr marL="0" marR="0" indent="0" algn="l" defTabSz="914400" rtl="0" eaLnBrk="1" fontAlgn="auto" latinLnBrk="0" hangingPunct="1">
        <a:lnSpc>
          <a:spcPct val="100000"/>
        </a:lnSpc>
        <a:spcBef>
          <a:spcPct val="20000"/>
        </a:spcBef>
        <a:spcAft>
          <a:spcPts val="0"/>
        </a:spcAft>
        <a:buNone/>
        <a:tabLst/>
        <a:defRPr sz="2500" b="1" kern="1200">
          <a:solidFill>
            <a:schemeClr val="tx1"/>
          </a:solidFill>
          <a:latin typeface="+mj-lt"/>
          <a:ea typeface="+mj-ea"/>
          <a:cs typeface="+mj-cs"/>
        </a:defRPr>
      </a:lvl1pPr>
    </p:titleStyle>
    <p:bodyStyle>
      <a:lvl1pPr marL="92075" indent="0" algn="l" defTabSz="914400" rtl="0" eaLnBrk="1" latinLnBrk="0" hangingPunct="1">
        <a:lnSpc>
          <a:spcPct val="100000"/>
        </a:lnSpc>
        <a:spcBef>
          <a:spcPts val="0"/>
        </a:spcBef>
        <a:spcAft>
          <a:spcPts val="500"/>
        </a:spcAft>
        <a:buFont typeface="Arial" pitchFamily="34" charset="0"/>
        <a:buNone/>
        <a:tabLst/>
        <a:defRPr sz="1400" b="0" kern="1200">
          <a:solidFill>
            <a:schemeClr val="tx1"/>
          </a:solidFill>
          <a:latin typeface="+mn-lt"/>
          <a:ea typeface="+mn-ea"/>
          <a:cs typeface="+mn-cs"/>
        </a:defRPr>
      </a:lvl1pPr>
      <a:lvl2pPr marL="351450" indent="-171450" algn="l" defTabSz="914400" rtl="0" eaLnBrk="1" latinLnBrk="0" hangingPunct="1">
        <a:lnSpc>
          <a:spcPct val="100000"/>
        </a:lnSpc>
        <a:spcBef>
          <a:spcPts val="600"/>
        </a:spcBef>
        <a:spcAft>
          <a:spcPts val="600"/>
        </a:spcAft>
        <a:buSzPct val="100000"/>
        <a:buFont typeface="Arial" panose="020B0604020202020204" pitchFamily="34" charset="0"/>
        <a:buChar char="•"/>
        <a:defRPr sz="1200" kern="1200">
          <a:solidFill>
            <a:schemeClr val="tx1"/>
          </a:solidFill>
          <a:latin typeface="+mn-lt"/>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n-lt"/>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n-lt"/>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p15:clr>
            <a:srgbClr val="F26B43"/>
          </p15:clr>
        </p15:guide>
        <p15:guide id="2" pos="20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hyperlink" Target="http://www.eau-seine-normandie.fr/domaines-d-action/sdage"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21.png"/><Relationship Id="rId7" Type="http://schemas.openxmlformats.org/officeDocument/2006/relationships/image" Target="../media/image25.jp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jpeg"/><Relationship Id="rId7"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10.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emf"/><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3"/>
          </p:nvPr>
        </p:nvSpPr>
        <p:spPr/>
        <p:txBody>
          <a:bodyPr/>
          <a:lstStyle/>
          <a:p>
            <a:r>
              <a:rPr lang="fr-FR" dirty="0"/>
              <a:t>Enjeux littoraux</a:t>
            </a:r>
          </a:p>
          <a:p>
            <a:r>
              <a:rPr lang="fr-FR" dirty="0"/>
              <a:t>Bassin Seine-Normandie</a:t>
            </a:r>
          </a:p>
        </p:txBody>
      </p:sp>
      <p:sp>
        <p:nvSpPr>
          <p:cNvPr id="3" name="Espace réservé de la date 2"/>
          <p:cNvSpPr>
            <a:spLocks noGrp="1"/>
          </p:cNvSpPr>
          <p:nvPr>
            <p:ph type="dt" sz="half" idx="4294967295"/>
          </p:nvPr>
        </p:nvSpPr>
        <p:spPr>
          <a:xfrm>
            <a:off x="323850" y="4797631"/>
            <a:ext cx="1210435" cy="345869"/>
          </a:xfrm>
        </p:spPr>
        <p:txBody>
          <a:bodyPr/>
          <a:lstStyle/>
          <a:p>
            <a:r>
              <a:rPr lang="fr-FR" cap="all" dirty="0"/>
              <a:t>12/10/2023</a:t>
            </a:r>
          </a:p>
        </p:txBody>
      </p:sp>
      <p:sp>
        <p:nvSpPr>
          <p:cNvPr id="6" name="ZoneTexte 5">
            <a:extLst>
              <a:ext uri="{FF2B5EF4-FFF2-40B4-BE49-F238E27FC236}">
                <a16:creationId xmlns:a16="http://schemas.microsoft.com/office/drawing/2014/main" id="{6E99E5E0-EDB0-499F-AC5E-04FE43CDAB6A}"/>
              </a:ext>
            </a:extLst>
          </p:cNvPr>
          <p:cNvSpPr txBox="1"/>
          <p:nvPr/>
        </p:nvSpPr>
        <p:spPr>
          <a:xfrm>
            <a:off x="6732240" y="3908021"/>
            <a:ext cx="2182008" cy="700192"/>
          </a:xfrm>
          <a:prstGeom prst="rect">
            <a:avLst/>
          </a:prstGeom>
          <a:noFill/>
        </p:spPr>
        <p:txBody>
          <a:bodyPr wrap="none" rtlCol="0">
            <a:spAutoFit/>
          </a:bodyPr>
          <a:lstStyle/>
          <a:p>
            <a:r>
              <a:rPr lang="fr-FR" sz="1200" i="1" dirty="0"/>
              <a:t>Manuel SARRAZA</a:t>
            </a:r>
          </a:p>
          <a:p>
            <a:r>
              <a:rPr lang="fr-FR" sz="1200" i="1" dirty="0"/>
              <a:t>Chef du service littoral et mer</a:t>
            </a:r>
          </a:p>
          <a:p>
            <a:endParaRPr lang="fr-FR" sz="400" i="1" dirty="0"/>
          </a:p>
          <a:p>
            <a:r>
              <a:rPr lang="fr-FR" sz="1050" i="1" dirty="0"/>
              <a:t>sarraza.manuel@aesn.fr</a:t>
            </a:r>
          </a:p>
        </p:txBody>
      </p:sp>
      <p:sp>
        <p:nvSpPr>
          <p:cNvPr id="8" name="ZoneTexte 7">
            <a:extLst>
              <a:ext uri="{FF2B5EF4-FFF2-40B4-BE49-F238E27FC236}">
                <a16:creationId xmlns:a16="http://schemas.microsoft.com/office/drawing/2014/main" id="{09010D6E-CEA4-4BA6-83A8-D83EDB8B7E92}"/>
              </a:ext>
            </a:extLst>
          </p:cNvPr>
          <p:cNvSpPr txBox="1"/>
          <p:nvPr/>
        </p:nvSpPr>
        <p:spPr>
          <a:xfrm>
            <a:off x="3762488" y="3908021"/>
            <a:ext cx="2823658" cy="684803"/>
          </a:xfrm>
          <a:prstGeom prst="rect">
            <a:avLst/>
          </a:prstGeom>
          <a:noFill/>
        </p:spPr>
        <p:txBody>
          <a:bodyPr wrap="none" rtlCol="0">
            <a:spAutoFit/>
          </a:bodyPr>
          <a:lstStyle/>
          <a:p>
            <a:r>
              <a:rPr lang="fr-FR" sz="1200" i="1" dirty="0"/>
              <a:t>Delphine JACONO</a:t>
            </a:r>
          </a:p>
          <a:p>
            <a:r>
              <a:rPr lang="fr-FR" sz="1200" i="1" dirty="0"/>
              <a:t>Chargée d’opérations milieux </a:t>
            </a:r>
            <a:r>
              <a:rPr lang="fr-FR" sz="1200" i="1" dirty="0" err="1"/>
              <a:t>DTMSAv</a:t>
            </a:r>
            <a:endParaRPr lang="fr-FR" sz="1200" i="1" dirty="0"/>
          </a:p>
          <a:p>
            <a:endParaRPr lang="fr-FR" sz="400" i="1" dirty="0"/>
          </a:p>
          <a:p>
            <a:r>
              <a:rPr lang="fr-FR" sz="1050" i="1" dirty="0"/>
              <a:t>Jacono.delphine@aesn.fr</a:t>
            </a:r>
          </a:p>
        </p:txBody>
      </p:sp>
    </p:spTree>
    <p:extLst>
      <p:ext uri="{BB962C8B-B14F-4D97-AF65-F5344CB8AC3E}">
        <p14:creationId xmlns:p14="http://schemas.microsoft.com/office/powerpoint/2010/main" val="37404306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294967295"/>
          </p:nvPr>
        </p:nvSpPr>
        <p:spPr>
          <a:xfrm>
            <a:off x="7398713" y="4783500"/>
            <a:ext cx="1350000" cy="360000"/>
          </a:xfrm>
          <a:prstGeom prst="rect">
            <a:avLst/>
          </a:prstGeom>
        </p:spPr>
        <p:txBody>
          <a:bodyPr/>
          <a:lstStyle/>
          <a:p>
            <a:fld id="{733122C9-A0B9-462F-8757-0847AD287B63}" type="slidenum">
              <a:rPr lang="fr-FR" smtClean="0"/>
              <a:pPr/>
              <a:t>10</a:t>
            </a:fld>
            <a:endParaRPr lang="fr-FR" dirty="0"/>
          </a:p>
        </p:txBody>
      </p:sp>
      <p:sp>
        <p:nvSpPr>
          <p:cNvPr id="6" name="Espace réservé de la date 5"/>
          <p:cNvSpPr>
            <a:spLocks noGrp="1"/>
          </p:cNvSpPr>
          <p:nvPr>
            <p:ph type="dt" sz="half" idx="4294967295"/>
          </p:nvPr>
        </p:nvSpPr>
        <p:spPr>
          <a:xfrm>
            <a:off x="323850" y="4797631"/>
            <a:ext cx="1170000" cy="345869"/>
          </a:xfrm>
        </p:spPr>
        <p:txBody>
          <a:bodyPr/>
          <a:lstStyle/>
          <a:p>
            <a:fld id="{251C71F6-E0A6-1740-B64F-38F332886BAF}" type="datetime1">
              <a:rPr lang="fr-FR" cap="all" smtClean="0"/>
              <a:pPr/>
              <a:t>02/10/2023</a:t>
            </a:fld>
            <a:endParaRPr lang="fr-FR" cap="all" dirty="0"/>
          </a:p>
        </p:txBody>
      </p:sp>
      <p:sp>
        <p:nvSpPr>
          <p:cNvPr id="9" name="Espace réservé du texte 8"/>
          <p:cNvSpPr>
            <a:spLocks noGrp="1"/>
          </p:cNvSpPr>
          <p:nvPr>
            <p:ph type="body" sz="quarter" idx="13"/>
          </p:nvPr>
        </p:nvSpPr>
        <p:spPr/>
        <p:txBody>
          <a:bodyPr/>
          <a:lstStyle/>
          <a:p>
            <a:r>
              <a:rPr lang="fr-FR" dirty="0"/>
              <a:t>Les grands principes</a:t>
            </a:r>
          </a:p>
        </p:txBody>
      </p:sp>
      <p:sp>
        <p:nvSpPr>
          <p:cNvPr id="8" name="Titre 7"/>
          <p:cNvSpPr>
            <a:spLocks noGrp="1"/>
          </p:cNvSpPr>
          <p:nvPr>
            <p:ph type="title"/>
          </p:nvPr>
        </p:nvSpPr>
        <p:spPr/>
        <p:txBody>
          <a:bodyPr/>
          <a:lstStyle/>
          <a:p>
            <a:r>
              <a:rPr lang="fr-FR" dirty="0"/>
              <a:t>Réduire la vulnérabilité</a:t>
            </a:r>
          </a:p>
        </p:txBody>
      </p:sp>
      <p:sp>
        <p:nvSpPr>
          <p:cNvPr id="10" name="Espace réservé du texte 9"/>
          <p:cNvSpPr>
            <a:spLocks noGrp="1"/>
          </p:cNvSpPr>
          <p:nvPr>
            <p:ph type="body" sz="quarter" idx="14"/>
          </p:nvPr>
        </p:nvSpPr>
        <p:spPr>
          <a:xfrm>
            <a:off x="323850" y="1419622"/>
            <a:ext cx="3960118" cy="2638008"/>
          </a:xfrm>
        </p:spPr>
        <p:txBody>
          <a:bodyPr/>
          <a:lstStyle/>
          <a:p>
            <a:pPr marL="377825" indent="-285750">
              <a:buFont typeface="Arial" panose="020B0604020202020204" pitchFamily="34" charset="0"/>
              <a:buChar char="•"/>
            </a:pPr>
            <a:endParaRPr lang="fr-FR" dirty="0"/>
          </a:p>
          <a:p>
            <a:pPr marL="377825" indent="-285750">
              <a:buFont typeface="Arial" panose="020B0604020202020204" pitchFamily="34" charset="0"/>
              <a:buChar char="•"/>
            </a:pPr>
            <a:r>
              <a:rPr lang="fr-FR" dirty="0"/>
              <a:t>Préparer le repli stratégique</a:t>
            </a:r>
          </a:p>
          <a:p>
            <a:pPr marL="817200" lvl="2" indent="-285750"/>
            <a:r>
              <a:rPr lang="fr-FR" dirty="0"/>
              <a:t>Identifier les territoires concernés</a:t>
            </a:r>
          </a:p>
          <a:p>
            <a:pPr marL="817200" lvl="2" indent="-285750"/>
            <a:r>
              <a:rPr lang="fr-FR" dirty="0"/>
              <a:t>Identifier des réserves foncières dans les documents d’urbanisme</a:t>
            </a:r>
          </a:p>
          <a:p>
            <a:pPr marL="377825" indent="-285750">
              <a:spcBef>
                <a:spcPts val="1200"/>
              </a:spcBef>
              <a:buFont typeface="Arial" panose="020B0604020202020204" pitchFamily="34" charset="0"/>
              <a:buChar char="•"/>
            </a:pPr>
            <a:r>
              <a:rPr lang="fr-FR" dirty="0"/>
              <a:t>Adapter le bâti existant</a:t>
            </a:r>
          </a:p>
          <a:p>
            <a:pPr marL="817200" lvl="2" indent="-285750"/>
            <a:r>
              <a:rPr lang="fr-FR" dirty="0"/>
              <a:t>Anticiper les besoins d’adaptation dans les documents d’urbanisme (PPRL et hors PPRL)</a:t>
            </a:r>
          </a:p>
          <a:p>
            <a:pPr marL="817200" lvl="2" indent="-285750"/>
            <a:r>
              <a:rPr lang="fr-FR" dirty="0"/>
              <a:t>Diagnostiquer la vulnérabilité (habitats, activités) en incluant le risque de pollution</a:t>
            </a:r>
          </a:p>
          <a:p>
            <a:pPr marL="377825" indent="-285750">
              <a:spcBef>
                <a:spcPts val="1200"/>
              </a:spcBef>
              <a:buFont typeface="Arial" panose="020B0604020202020204" pitchFamily="34" charset="0"/>
              <a:buChar char="•"/>
            </a:pPr>
            <a:r>
              <a:rPr lang="fr-FR" dirty="0"/>
              <a:t>Adapter toute nouvelle urbanisation</a:t>
            </a:r>
          </a:p>
          <a:p>
            <a:pPr marL="817200" lvl="2" indent="-285750"/>
            <a:r>
              <a:rPr lang="fr-FR" dirty="0"/>
              <a:t>Ne permettre de nouvelles zones à construire ou de  nouvelles construction que si elles sont adaptées aux risques à 2050 (zones hors PPRL)</a:t>
            </a:r>
          </a:p>
          <a:p>
            <a:pPr marL="817200" lvl="2" indent="-285750"/>
            <a:r>
              <a:rPr lang="fr-FR" dirty="0"/>
              <a:t>Le cas des installations portuaires</a:t>
            </a:r>
          </a:p>
        </p:txBody>
      </p:sp>
      <p:sp>
        <p:nvSpPr>
          <p:cNvPr id="12" name="Rectangle 11"/>
          <p:cNvSpPr/>
          <p:nvPr/>
        </p:nvSpPr>
        <p:spPr>
          <a:xfrm>
            <a:off x="4427984" y="1237506"/>
            <a:ext cx="216024" cy="6099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DSF</a:t>
            </a:r>
          </a:p>
        </p:txBody>
      </p:sp>
      <p:sp>
        <p:nvSpPr>
          <p:cNvPr id="13" name="Rectangle 12"/>
          <p:cNvSpPr/>
          <p:nvPr/>
        </p:nvSpPr>
        <p:spPr>
          <a:xfrm>
            <a:off x="4644008" y="1237506"/>
            <a:ext cx="216024" cy="6099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SDAGE</a:t>
            </a:r>
          </a:p>
        </p:txBody>
      </p:sp>
      <p:sp>
        <p:nvSpPr>
          <p:cNvPr id="14" name="Rectangle 13"/>
          <p:cNvSpPr/>
          <p:nvPr/>
        </p:nvSpPr>
        <p:spPr>
          <a:xfrm>
            <a:off x="4860032" y="1237506"/>
            <a:ext cx="216024" cy="6099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PGRI</a:t>
            </a:r>
          </a:p>
        </p:txBody>
      </p:sp>
      <p:sp>
        <p:nvSpPr>
          <p:cNvPr id="15" name="Rectangle 14"/>
          <p:cNvSpPr/>
          <p:nvPr/>
        </p:nvSpPr>
        <p:spPr>
          <a:xfrm>
            <a:off x="5076056" y="1237506"/>
            <a:ext cx="216024" cy="609908"/>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SRADETT</a:t>
            </a:r>
          </a:p>
        </p:txBody>
      </p:sp>
      <p:sp>
        <p:nvSpPr>
          <p:cNvPr id="20" name="Rectangle 19"/>
          <p:cNvSpPr/>
          <p:nvPr/>
        </p:nvSpPr>
        <p:spPr>
          <a:xfrm>
            <a:off x="4860032" y="4443958"/>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2" name="Rectangle 21"/>
          <p:cNvSpPr/>
          <p:nvPr/>
        </p:nvSpPr>
        <p:spPr>
          <a:xfrm>
            <a:off x="4860032" y="3003798"/>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9" name="Rectangle 28"/>
          <p:cNvSpPr/>
          <p:nvPr/>
        </p:nvSpPr>
        <p:spPr>
          <a:xfrm>
            <a:off x="4860032" y="3257922"/>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7" name="Rectangle 26"/>
          <p:cNvSpPr/>
          <p:nvPr/>
        </p:nvSpPr>
        <p:spPr>
          <a:xfrm>
            <a:off x="4860032" y="1969398"/>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8" name="Rectangle 27"/>
          <p:cNvSpPr/>
          <p:nvPr/>
        </p:nvSpPr>
        <p:spPr>
          <a:xfrm>
            <a:off x="5076056" y="1969398"/>
            <a:ext cx="216024" cy="216024"/>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5" name="Rectangle 34"/>
          <p:cNvSpPr/>
          <p:nvPr/>
        </p:nvSpPr>
        <p:spPr>
          <a:xfrm>
            <a:off x="4860032" y="2196470"/>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6" name="Rectangle 35"/>
          <p:cNvSpPr/>
          <p:nvPr/>
        </p:nvSpPr>
        <p:spPr>
          <a:xfrm>
            <a:off x="5076056" y="2196470"/>
            <a:ext cx="216024" cy="216024"/>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7" name="Rectangle 36"/>
          <p:cNvSpPr/>
          <p:nvPr/>
        </p:nvSpPr>
        <p:spPr>
          <a:xfrm>
            <a:off x="5076056" y="3003798"/>
            <a:ext cx="216024" cy="216024"/>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9" name="Rectangle 38"/>
          <p:cNvSpPr/>
          <p:nvPr/>
        </p:nvSpPr>
        <p:spPr>
          <a:xfrm>
            <a:off x="4860032" y="4069804"/>
            <a:ext cx="216024" cy="32730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0" name="Rectangle 39"/>
          <p:cNvSpPr/>
          <p:nvPr/>
        </p:nvSpPr>
        <p:spPr>
          <a:xfrm>
            <a:off x="5076056" y="4069804"/>
            <a:ext cx="216024" cy="327309"/>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1" name="Rectangle 40"/>
          <p:cNvSpPr/>
          <p:nvPr/>
        </p:nvSpPr>
        <p:spPr>
          <a:xfrm>
            <a:off x="4644008" y="1967111"/>
            <a:ext cx="216024" cy="2160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5338663" y="1635774"/>
            <a:ext cx="3769713" cy="24227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86249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texte 8"/>
          <p:cNvSpPr>
            <a:spLocks noGrp="1"/>
          </p:cNvSpPr>
          <p:nvPr>
            <p:ph type="body" sz="quarter" idx="13"/>
          </p:nvPr>
        </p:nvSpPr>
        <p:spPr/>
        <p:txBody>
          <a:bodyPr/>
          <a:lstStyle/>
          <a:p>
            <a:r>
              <a:rPr lang="fr-FR" dirty="0"/>
              <a:t>Les grands principes</a:t>
            </a:r>
          </a:p>
        </p:txBody>
      </p:sp>
      <p:sp>
        <p:nvSpPr>
          <p:cNvPr id="8" name="Titre 7"/>
          <p:cNvSpPr>
            <a:spLocks noGrp="1"/>
          </p:cNvSpPr>
          <p:nvPr>
            <p:ph type="title"/>
          </p:nvPr>
        </p:nvSpPr>
        <p:spPr/>
        <p:txBody>
          <a:bodyPr/>
          <a:lstStyle/>
          <a:p>
            <a:r>
              <a:rPr lang="fr-FR" dirty="0"/>
              <a:t>Développer les connaissances, sensibiliser</a:t>
            </a:r>
          </a:p>
        </p:txBody>
      </p:sp>
      <p:sp>
        <p:nvSpPr>
          <p:cNvPr id="10" name="Espace réservé du texte 9"/>
          <p:cNvSpPr>
            <a:spLocks noGrp="1"/>
          </p:cNvSpPr>
          <p:nvPr>
            <p:ph type="body" sz="quarter" idx="14"/>
          </p:nvPr>
        </p:nvSpPr>
        <p:spPr>
          <a:xfrm>
            <a:off x="323850" y="2067694"/>
            <a:ext cx="3960118" cy="2016224"/>
          </a:xfrm>
        </p:spPr>
        <p:txBody>
          <a:bodyPr/>
          <a:lstStyle/>
          <a:p>
            <a:pPr marL="377825" indent="-285750">
              <a:buFont typeface="Arial" panose="020B0604020202020204" pitchFamily="34" charset="0"/>
              <a:buChar char="•"/>
            </a:pPr>
            <a:endParaRPr lang="fr-FR" dirty="0"/>
          </a:p>
          <a:p>
            <a:pPr marL="377825" indent="-285750">
              <a:buFont typeface="Arial" panose="020B0604020202020204" pitchFamily="34" charset="0"/>
              <a:buChar char="•"/>
            </a:pPr>
            <a:r>
              <a:rPr lang="fr-FR" dirty="0"/>
              <a:t>Produire de nouvelles connaissances</a:t>
            </a:r>
          </a:p>
          <a:p>
            <a:pPr marL="377825" indent="-285750">
              <a:spcBef>
                <a:spcPts val="1200"/>
              </a:spcBef>
              <a:buFont typeface="Arial" panose="020B0604020202020204" pitchFamily="34" charset="0"/>
              <a:buChar char="•"/>
            </a:pPr>
            <a:r>
              <a:rPr lang="fr-FR" dirty="0"/>
              <a:t>Organiser les REX et la bancarisation des informations existantes</a:t>
            </a:r>
          </a:p>
          <a:p>
            <a:pPr marL="377825" indent="-285750">
              <a:spcBef>
                <a:spcPts val="1200"/>
              </a:spcBef>
              <a:buFont typeface="Arial" panose="020B0604020202020204" pitchFamily="34" charset="0"/>
              <a:buChar char="•"/>
            </a:pPr>
            <a:r>
              <a:rPr lang="fr-FR" dirty="0"/>
              <a:t>Informer et sensibiliser élus et citoyens</a:t>
            </a:r>
          </a:p>
        </p:txBody>
      </p:sp>
      <p:sp>
        <p:nvSpPr>
          <p:cNvPr id="12" name="Rectangle 11"/>
          <p:cNvSpPr/>
          <p:nvPr/>
        </p:nvSpPr>
        <p:spPr>
          <a:xfrm>
            <a:off x="4427984" y="1237506"/>
            <a:ext cx="216024" cy="6099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DSF</a:t>
            </a:r>
          </a:p>
        </p:txBody>
      </p:sp>
      <p:sp>
        <p:nvSpPr>
          <p:cNvPr id="13" name="Rectangle 12"/>
          <p:cNvSpPr/>
          <p:nvPr/>
        </p:nvSpPr>
        <p:spPr>
          <a:xfrm>
            <a:off x="4644008" y="1237506"/>
            <a:ext cx="216024" cy="6099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SDAGE</a:t>
            </a:r>
          </a:p>
        </p:txBody>
      </p:sp>
      <p:sp>
        <p:nvSpPr>
          <p:cNvPr id="14" name="Rectangle 13"/>
          <p:cNvSpPr/>
          <p:nvPr/>
        </p:nvSpPr>
        <p:spPr>
          <a:xfrm>
            <a:off x="4860032" y="1237506"/>
            <a:ext cx="216024" cy="6099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PGRI</a:t>
            </a:r>
          </a:p>
        </p:txBody>
      </p:sp>
      <p:sp>
        <p:nvSpPr>
          <p:cNvPr id="15" name="Rectangle 14"/>
          <p:cNvSpPr/>
          <p:nvPr/>
        </p:nvSpPr>
        <p:spPr>
          <a:xfrm>
            <a:off x="5076056" y="1237506"/>
            <a:ext cx="216024" cy="609908"/>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SRADETT</a:t>
            </a:r>
          </a:p>
        </p:txBody>
      </p:sp>
      <p:sp>
        <p:nvSpPr>
          <p:cNvPr id="27" name="Rectangle 26"/>
          <p:cNvSpPr/>
          <p:nvPr/>
        </p:nvSpPr>
        <p:spPr>
          <a:xfrm>
            <a:off x="4427984" y="3435846"/>
            <a:ext cx="216024" cy="2160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8" name="Rectangle 27"/>
          <p:cNvSpPr/>
          <p:nvPr/>
        </p:nvSpPr>
        <p:spPr>
          <a:xfrm>
            <a:off x="4644008" y="3435846"/>
            <a:ext cx="216024" cy="2160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5" name="Rectangle 34"/>
          <p:cNvSpPr/>
          <p:nvPr/>
        </p:nvSpPr>
        <p:spPr>
          <a:xfrm>
            <a:off x="4860032" y="3435846"/>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6" name="Rectangle 35"/>
          <p:cNvSpPr/>
          <p:nvPr/>
        </p:nvSpPr>
        <p:spPr>
          <a:xfrm>
            <a:off x="5076056" y="3435846"/>
            <a:ext cx="216024" cy="216024"/>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7" name="Rectangle 36"/>
          <p:cNvSpPr/>
          <p:nvPr/>
        </p:nvSpPr>
        <p:spPr>
          <a:xfrm>
            <a:off x="4427984" y="2867402"/>
            <a:ext cx="216024" cy="2160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8" name="Rectangle 37"/>
          <p:cNvSpPr/>
          <p:nvPr/>
        </p:nvSpPr>
        <p:spPr>
          <a:xfrm>
            <a:off x="4644008" y="2867402"/>
            <a:ext cx="216024" cy="2160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9" name="Rectangle 38"/>
          <p:cNvSpPr/>
          <p:nvPr/>
        </p:nvSpPr>
        <p:spPr>
          <a:xfrm>
            <a:off x="4860032" y="2867402"/>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0" name="Rectangle 39"/>
          <p:cNvSpPr/>
          <p:nvPr/>
        </p:nvSpPr>
        <p:spPr>
          <a:xfrm>
            <a:off x="5076056" y="2867402"/>
            <a:ext cx="216024" cy="216024"/>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1" name="Rectangle 40"/>
          <p:cNvSpPr/>
          <p:nvPr/>
        </p:nvSpPr>
        <p:spPr>
          <a:xfrm>
            <a:off x="4427984" y="2344678"/>
            <a:ext cx="216024" cy="2160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2" name="Rectangle 41"/>
          <p:cNvSpPr/>
          <p:nvPr/>
        </p:nvSpPr>
        <p:spPr>
          <a:xfrm>
            <a:off x="4644008" y="2344678"/>
            <a:ext cx="216024" cy="2160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3" name="Rectangle 42"/>
          <p:cNvSpPr/>
          <p:nvPr/>
        </p:nvSpPr>
        <p:spPr>
          <a:xfrm>
            <a:off x="4860032" y="2344678"/>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4" name="Rectangle 43"/>
          <p:cNvSpPr/>
          <p:nvPr/>
        </p:nvSpPr>
        <p:spPr>
          <a:xfrm>
            <a:off x="5076056" y="2344678"/>
            <a:ext cx="216024" cy="216024"/>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8336" y="2222892"/>
            <a:ext cx="2031287" cy="2870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Image 3">
            <a:extLst>
              <a:ext uri="{FF2B5EF4-FFF2-40B4-BE49-F238E27FC236}">
                <a16:creationId xmlns:a16="http://schemas.microsoft.com/office/drawing/2014/main" id="{0EC0E92A-92E0-47DC-A052-155EC9D3933D}"/>
              </a:ext>
            </a:extLst>
          </p:cNvPr>
          <p:cNvPicPr>
            <a:picLocks noChangeAspect="1"/>
          </p:cNvPicPr>
          <p:nvPr/>
        </p:nvPicPr>
        <p:blipFill rotWithShape="1">
          <a:blip r:embed="rId4"/>
          <a:srcRect l="27162" t="13602" r="41338" b="3800"/>
          <a:stretch/>
        </p:blipFill>
        <p:spPr>
          <a:xfrm>
            <a:off x="7365559" y="-32828"/>
            <a:ext cx="1806302" cy="2664295"/>
          </a:xfrm>
          <a:prstGeom prst="rect">
            <a:avLst/>
          </a:prstGeom>
        </p:spPr>
      </p:pic>
    </p:spTree>
    <p:extLst>
      <p:ext uri="{BB962C8B-B14F-4D97-AF65-F5344CB8AC3E}">
        <p14:creationId xmlns:p14="http://schemas.microsoft.com/office/powerpoint/2010/main" val="3438983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quarter" idx="14"/>
          </p:nvPr>
        </p:nvSpPr>
        <p:spPr>
          <a:xfrm>
            <a:off x="1277634" y="4852933"/>
            <a:ext cx="6210690" cy="290567"/>
          </a:xfrm>
        </p:spPr>
        <p:txBody>
          <a:bodyPr/>
          <a:lstStyle/>
          <a:p>
            <a:pPr marL="0"/>
            <a:r>
              <a:rPr lang="fr-FR" sz="1650" u="sng" dirty="0">
                <a:hlinkClick r:id="rId3"/>
              </a:rPr>
              <a:t>http://www.eau-seine-normandie.fr/domaines-d-action/sdage</a:t>
            </a:r>
            <a:endParaRPr lang="fr-FR" sz="1650" dirty="0"/>
          </a:p>
        </p:txBody>
      </p:sp>
      <p:sp>
        <p:nvSpPr>
          <p:cNvPr id="5" name="Espace réservé du texte 4"/>
          <p:cNvSpPr>
            <a:spLocks noGrp="1"/>
          </p:cNvSpPr>
          <p:nvPr>
            <p:ph type="body" sz="quarter" idx="13"/>
          </p:nvPr>
        </p:nvSpPr>
        <p:spPr>
          <a:xfrm>
            <a:off x="3059832" y="490020"/>
            <a:ext cx="5508612" cy="242951"/>
          </a:xfrm>
        </p:spPr>
        <p:txBody>
          <a:bodyPr/>
          <a:lstStyle/>
          <a:p>
            <a:r>
              <a:rPr lang="fr-FR" dirty="0"/>
              <a:t>Adopté par le Comité de Bassin le 23 mars 2022</a:t>
            </a:r>
          </a:p>
        </p:txBody>
      </p:sp>
      <p:sp>
        <p:nvSpPr>
          <p:cNvPr id="6" name="Titre 5"/>
          <p:cNvSpPr>
            <a:spLocks noGrp="1"/>
          </p:cNvSpPr>
          <p:nvPr>
            <p:ph type="title"/>
          </p:nvPr>
        </p:nvSpPr>
        <p:spPr>
          <a:xfrm>
            <a:off x="2051720" y="26041"/>
            <a:ext cx="6816301" cy="539991"/>
          </a:xfrm>
        </p:spPr>
        <p:txBody>
          <a:bodyPr/>
          <a:lstStyle/>
          <a:p>
            <a:r>
              <a:rPr lang="fr-FR" sz="2550" dirty="0"/>
              <a:t>Le SDAGE Seine Normandie 2022-2027</a:t>
            </a:r>
          </a:p>
        </p:txBody>
      </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33690" t="17428" r="34953" b="8976"/>
          <a:stretch/>
        </p:blipFill>
        <p:spPr bwMode="auto">
          <a:xfrm>
            <a:off x="251520" y="880506"/>
            <a:ext cx="2867400" cy="378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ZoneTexte 8"/>
          <p:cNvSpPr txBox="1"/>
          <p:nvPr/>
        </p:nvSpPr>
        <p:spPr>
          <a:xfrm>
            <a:off x="4025323" y="951570"/>
            <a:ext cx="4939165" cy="1882567"/>
          </a:xfrm>
          <a:prstGeom prst="rect">
            <a:avLst/>
          </a:prstGeom>
          <a:noFill/>
        </p:spPr>
        <p:txBody>
          <a:bodyPr wrap="square" rtlCol="0">
            <a:spAutoFit/>
          </a:bodyPr>
          <a:lstStyle/>
          <a:p>
            <a:pPr algn="just">
              <a:spcBef>
                <a:spcPts val="150"/>
              </a:spcBef>
            </a:pPr>
            <a:r>
              <a:rPr lang="fr-FR" sz="1350" b="1" dirty="0">
                <a:solidFill>
                  <a:srgbClr val="2C3E50"/>
                </a:solidFill>
              </a:rPr>
              <a:t>Orientation Fondamentale 1 : des rivières fonctionnelles, des milieux humides préservés et une biodiversité restaurée</a:t>
            </a:r>
          </a:p>
          <a:p>
            <a:pPr marL="214313" indent="-214313" algn="just">
              <a:spcBef>
                <a:spcPts val="150"/>
              </a:spcBef>
              <a:buFont typeface="Wingdings" panose="05000000000000000000" pitchFamily="2" charset="2"/>
              <a:buChar char="Ø"/>
            </a:pPr>
            <a:r>
              <a:rPr lang="fr-FR" sz="1125" dirty="0"/>
              <a:t>1-1 Connaissance</a:t>
            </a:r>
          </a:p>
          <a:p>
            <a:pPr marL="214313" indent="-214313" algn="just">
              <a:spcBef>
                <a:spcPts val="150"/>
              </a:spcBef>
              <a:buFont typeface="Wingdings" panose="05000000000000000000" pitchFamily="2" charset="2"/>
              <a:buChar char="Ø"/>
            </a:pPr>
            <a:r>
              <a:rPr lang="fr-FR" sz="1125" dirty="0"/>
              <a:t>1-2 à 1-4  Gestion globale </a:t>
            </a:r>
            <a:r>
              <a:rPr lang="fr-FR" sz="1125" dirty="0" err="1"/>
              <a:t>hydromorphologie</a:t>
            </a:r>
            <a:r>
              <a:rPr lang="fr-FR" sz="1125" dirty="0"/>
              <a:t> (lit majeur) et préservation fonctionnalités ZH</a:t>
            </a:r>
          </a:p>
          <a:p>
            <a:pPr marL="214313" indent="-214313" algn="just">
              <a:spcBef>
                <a:spcPts val="150"/>
              </a:spcBef>
              <a:buFont typeface="Wingdings" panose="05000000000000000000" pitchFamily="2" charset="2"/>
              <a:buChar char="Ø"/>
            </a:pPr>
            <a:r>
              <a:rPr lang="fr-FR" sz="1125" dirty="0"/>
              <a:t>1-5 Restauration continuité écologique</a:t>
            </a:r>
          </a:p>
          <a:p>
            <a:pPr marL="214313" indent="-214313" algn="just">
              <a:spcBef>
                <a:spcPts val="150"/>
              </a:spcBef>
              <a:buFont typeface="Wingdings" panose="05000000000000000000" pitchFamily="2" charset="2"/>
              <a:buChar char="Ø"/>
            </a:pPr>
            <a:r>
              <a:rPr lang="fr-FR" sz="1125" dirty="0"/>
              <a:t>1-6 Restaurer les populations de migrateurs amphihalins</a:t>
            </a:r>
          </a:p>
          <a:p>
            <a:pPr marL="214313" indent="-214313" algn="just">
              <a:spcBef>
                <a:spcPts val="150"/>
              </a:spcBef>
              <a:buFont typeface="Wingdings" panose="05000000000000000000" pitchFamily="2" charset="2"/>
              <a:buChar char="Ø"/>
            </a:pPr>
            <a:r>
              <a:rPr lang="fr-FR" sz="1125" dirty="0"/>
              <a:t>1-7 Structurer la maîtrise d’ouvrage</a:t>
            </a:r>
          </a:p>
        </p:txBody>
      </p:sp>
      <p:sp>
        <p:nvSpPr>
          <p:cNvPr id="11" name="ZoneTexte 10"/>
          <p:cNvSpPr txBox="1"/>
          <p:nvPr/>
        </p:nvSpPr>
        <p:spPr>
          <a:xfrm>
            <a:off x="4025323" y="2949792"/>
            <a:ext cx="4939165" cy="1623521"/>
          </a:xfrm>
          <a:prstGeom prst="rect">
            <a:avLst/>
          </a:prstGeom>
          <a:noFill/>
        </p:spPr>
        <p:txBody>
          <a:bodyPr wrap="square" rtlCol="0">
            <a:spAutoFit/>
          </a:bodyPr>
          <a:lstStyle/>
          <a:p>
            <a:pPr algn="just">
              <a:spcBef>
                <a:spcPts val="150"/>
              </a:spcBef>
            </a:pPr>
            <a:r>
              <a:rPr lang="fr-FR" sz="1350" b="1" dirty="0">
                <a:solidFill>
                  <a:srgbClr val="2C3E50"/>
                </a:solidFill>
              </a:rPr>
              <a:t>Orientation Fondamentale 5 : Protéger et restaurer la mer et le littoral</a:t>
            </a:r>
          </a:p>
          <a:p>
            <a:pPr marL="214313" indent="-214313" algn="just">
              <a:spcBef>
                <a:spcPts val="150"/>
              </a:spcBef>
              <a:buFont typeface="Wingdings" panose="05000000000000000000" pitchFamily="2" charset="2"/>
              <a:buChar char="Ø"/>
            </a:pPr>
            <a:r>
              <a:rPr lang="fr-FR" sz="1125" dirty="0"/>
              <a:t>5-1 à 5-3 Réduire les apports directs et diffus </a:t>
            </a:r>
            <a:br>
              <a:rPr lang="fr-FR" sz="1125" dirty="0"/>
            </a:br>
            <a:r>
              <a:rPr lang="fr-FR" sz="1125" dirty="0"/>
              <a:t>(µP, nutriments, </a:t>
            </a:r>
            <a:r>
              <a:rPr lang="fr-FR" sz="1125" dirty="0" err="1"/>
              <a:t>microbio</a:t>
            </a:r>
            <a:r>
              <a:rPr lang="fr-FR" sz="1125" dirty="0"/>
              <a:t>)</a:t>
            </a:r>
          </a:p>
          <a:p>
            <a:pPr marL="214313" indent="-214313" algn="just">
              <a:spcBef>
                <a:spcPts val="150"/>
              </a:spcBef>
              <a:buFont typeface="Wingdings" panose="05000000000000000000" pitchFamily="2" charset="2"/>
              <a:buChar char="Ø"/>
            </a:pPr>
            <a:r>
              <a:rPr lang="fr-FR" sz="1125" dirty="0"/>
              <a:t>5-4 Préserver et restaurer la fonctionnalité des milieux aquatiques littoraux et marins ainsi que la biodiversité</a:t>
            </a:r>
          </a:p>
          <a:p>
            <a:pPr marL="214313" indent="-214313" algn="just">
              <a:spcBef>
                <a:spcPts val="150"/>
              </a:spcBef>
              <a:buFont typeface="Wingdings" panose="05000000000000000000" pitchFamily="2" charset="2"/>
              <a:buChar char="Ø"/>
            </a:pPr>
            <a:r>
              <a:rPr lang="fr-FR" sz="1125" dirty="0"/>
              <a:t>5-5 Promouvoir une gestion résiliente de la bande côtière face au changement climatique</a:t>
            </a:r>
          </a:p>
        </p:txBody>
      </p:sp>
    </p:spTree>
    <p:extLst>
      <p:ext uri="{BB962C8B-B14F-4D97-AF65-F5344CB8AC3E}">
        <p14:creationId xmlns:p14="http://schemas.microsoft.com/office/powerpoint/2010/main" val="23896523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p:cNvSpPr/>
          <p:nvPr/>
        </p:nvSpPr>
        <p:spPr>
          <a:xfrm>
            <a:off x="1345957" y="1315723"/>
            <a:ext cx="6552206" cy="415498"/>
          </a:xfrm>
          <a:prstGeom prst="rect">
            <a:avLst/>
          </a:prstGeom>
        </p:spPr>
        <p:txBody>
          <a:bodyPr wrap="square">
            <a:spAutoFit/>
          </a:bodyPr>
          <a:lstStyle/>
          <a:p>
            <a:pPr marL="1210866" indent="-1210866"/>
            <a:endParaRPr lang="fr-FR" sz="1050" dirty="0">
              <a:solidFill>
                <a:srgbClr val="7030A0"/>
              </a:solidFill>
            </a:endParaRPr>
          </a:p>
          <a:p>
            <a:endParaRPr lang="fr-FR" sz="1050" dirty="0">
              <a:solidFill>
                <a:srgbClr val="7030A0"/>
              </a:solidFill>
            </a:endParaRPr>
          </a:p>
        </p:txBody>
      </p:sp>
      <p:sp>
        <p:nvSpPr>
          <p:cNvPr id="8" name="Rectangle 7"/>
          <p:cNvSpPr/>
          <p:nvPr/>
        </p:nvSpPr>
        <p:spPr>
          <a:xfrm>
            <a:off x="1384776" y="1835098"/>
            <a:ext cx="6103548" cy="276999"/>
          </a:xfrm>
          <a:prstGeom prst="rect">
            <a:avLst/>
          </a:prstGeom>
        </p:spPr>
        <p:txBody>
          <a:bodyPr wrap="square">
            <a:spAutoFit/>
          </a:bodyPr>
          <a:lstStyle/>
          <a:p>
            <a:endParaRPr lang="fr-FR" sz="1200" dirty="0">
              <a:solidFill>
                <a:srgbClr val="7030A0"/>
              </a:solidFill>
            </a:endParaRPr>
          </a:p>
        </p:txBody>
      </p:sp>
      <p:sp>
        <p:nvSpPr>
          <p:cNvPr id="10" name="Rectangle 9"/>
          <p:cNvSpPr/>
          <p:nvPr/>
        </p:nvSpPr>
        <p:spPr>
          <a:xfrm>
            <a:off x="1384782" y="2889280"/>
            <a:ext cx="6152972" cy="276999"/>
          </a:xfrm>
          <a:prstGeom prst="rect">
            <a:avLst/>
          </a:prstGeom>
        </p:spPr>
        <p:txBody>
          <a:bodyPr wrap="square">
            <a:spAutoFit/>
          </a:bodyPr>
          <a:lstStyle/>
          <a:p>
            <a:endParaRPr lang="fr-FR" sz="1200" dirty="0">
              <a:solidFill>
                <a:srgbClr val="002060"/>
              </a:solidFill>
            </a:endParaRPr>
          </a:p>
        </p:txBody>
      </p:sp>
      <p:sp>
        <p:nvSpPr>
          <p:cNvPr id="4" name="Rectangle 3"/>
          <p:cNvSpPr/>
          <p:nvPr/>
        </p:nvSpPr>
        <p:spPr>
          <a:xfrm>
            <a:off x="1384782" y="893077"/>
            <a:ext cx="6513382" cy="1739091"/>
          </a:xfrm>
          <a:prstGeom prst="rect">
            <a:avLst/>
          </a:prstGeom>
          <a:solidFill>
            <a:srgbClr val="0085B4">
              <a:alpha val="67000"/>
            </a:srgbClr>
          </a:solidFill>
        </p:spPr>
        <p:txBody>
          <a:bodyPr vert="horz" lIns="0" tIns="54000" rIns="0" bIns="0" rtlCol="0" anchor="t" anchorCtr="0">
            <a:spAutoFit/>
          </a:bodyPr>
          <a:lstStyle/>
          <a:p>
            <a:pPr marL="69056">
              <a:lnSpc>
                <a:spcPct val="90000"/>
              </a:lnSpc>
              <a:spcBef>
                <a:spcPts val="450"/>
              </a:spcBef>
            </a:pPr>
            <a:r>
              <a:rPr lang="fr-FR" sz="900" b="1" cap="all" dirty="0">
                <a:solidFill>
                  <a:srgbClr val="002060"/>
                </a:solidFill>
              </a:rPr>
              <a:t>Orientation 5.4. Préserver et restaurer la fonctionnalité des milieux aquatiques littoraux et marins ainsi que la biodiversité </a:t>
            </a:r>
          </a:p>
          <a:p>
            <a:pPr marL="69056">
              <a:lnSpc>
                <a:spcPct val="90000"/>
              </a:lnSpc>
              <a:spcBef>
                <a:spcPts val="450"/>
              </a:spcBef>
            </a:pPr>
            <a:endParaRPr lang="fr-FR" sz="900" b="1" cap="all" dirty="0">
              <a:solidFill>
                <a:srgbClr val="002060"/>
              </a:solidFill>
            </a:endParaRPr>
          </a:p>
          <a:p>
            <a:pPr marL="1144191" indent="-1075135"/>
            <a:r>
              <a:rPr lang="fr-FR" sz="900" b="1" cap="all" dirty="0">
                <a:solidFill>
                  <a:schemeClr val="bg1"/>
                </a:solidFill>
              </a:rPr>
              <a:t>Disposition 5.4.1. Préserver les habitats marins particuliers</a:t>
            </a:r>
          </a:p>
          <a:p>
            <a:pPr marL="1144191" indent="-1075135"/>
            <a:endParaRPr lang="fr-FR" sz="900" b="1" cap="all" dirty="0">
              <a:solidFill>
                <a:schemeClr val="bg1"/>
              </a:solidFill>
            </a:endParaRPr>
          </a:p>
          <a:p>
            <a:pPr marL="1144191" indent="-1075135"/>
            <a:r>
              <a:rPr lang="fr-FR" sz="900" b="1" cap="all" dirty="0">
                <a:solidFill>
                  <a:schemeClr val="bg1"/>
                </a:solidFill>
              </a:rPr>
              <a:t>Disposition 5.4.2. Limiter les perturbations et pertes physiques d’habitats liées à l’aménagement de l’espace littoral</a:t>
            </a:r>
          </a:p>
          <a:p>
            <a:pPr marL="1144191" indent="-1075135"/>
            <a:endParaRPr lang="fr-FR" sz="900" b="1" cap="all" dirty="0">
              <a:solidFill>
                <a:schemeClr val="bg1"/>
              </a:solidFill>
            </a:endParaRPr>
          </a:p>
          <a:p>
            <a:pPr marL="1144191" indent="-1075135"/>
            <a:r>
              <a:rPr lang="fr-FR" sz="900" b="1" cap="all" dirty="0">
                <a:solidFill>
                  <a:schemeClr val="bg1"/>
                </a:solidFill>
              </a:rPr>
              <a:t>Disposition 5.4.3. Restaurer le bon état des estuaires</a:t>
            </a:r>
          </a:p>
          <a:p>
            <a:pPr marL="1144191" indent="-1075135"/>
            <a:endParaRPr lang="fr-FR" sz="900" b="1" cap="all" dirty="0">
              <a:solidFill>
                <a:schemeClr val="bg1"/>
              </a:solidFill>
            </a:endParaRPr>
          </a:p>
          <a:p>
            <a:pPr marL="1144191" indent="-1075135"/>
            <a:r>
              <a:rPr lang="fr-FR" sz="900" b="1" cap="all" dirty="0">
                <a:solidFill>
                  <a:schemeClr val="bg1"/>
                </a:solidFill>
              </a:rPr>
              <a:t>Disposition 5.4.4. Prendre en compte les habitats littoraux et marins dans la gestion quantitative de l’eau</a:t>
            </a:r>
          </a:p>
        </p:txBody>
      </p:sp>
      <p:sp>
        <p:nvSpPr>
          <p:cNvPr id="17" name="Espace réservé du texte 6"/>
          <p:cNvSpPr txBox="1">
            <a:spLocks/>
          </p:cNvSpPr>
          <p:nvPr/>
        </p:nvSpPr>
        <p:spPr bwMode="gray">
          <a:xfrm>
            <a:off x="1384781" y="2733769"/>
            <a:ext cx="6481585" cy="2063282"/>
          </a:xfrm>
          <a:prstGeom prst="rect">
            <a:avLst/>
          </a:prstGeom>
          <a:solidFill>
            <a:srgbClr val="0085B4">
              <a:alpha val="67000"/>
            </a:srgbClr>
          </a:solidFill>
        </p:spPr>
        <p:txBody>
          <a:bodyPr vert="horz" wrap="square" lIns="0" tIns="54000" rIns="0" bIns="0" rtlCol="0" anchor="t" anchorCtr="0">
            <a:spAutoFit/>
          </a:bodyPr>
          <a:lstStyle>
            <a:lvl1pPr marL="92075" indent="0" algn="l" defTabSz="914400" rtl="0" eaLnBrk="1" latinLnBrk="0" hangingPunct="1">
              <a:lnSpc>
                <a:spcPct val="90000"/>
              </a:lnSpc>
              <a:spcBef>
                <a:spcPts val="0"/>
              </a:spcBef>
              <a:spcAft>
                <a:spcPts val="0"/>
              </a:spcAft>
              <a:buFont typeface="Arial" pitchFamily="34" charset="0"/>
              <a:buNone/>
              <a:tabLst/>
              <a:defRPr sz="3250" b="1" kern="1200" cap="all" baseline="0">
                <a:solidFill>
                  <a:schemeClr val="tx1"/>
                </a:solidFill>
                <a:latin typeface="+mn-lt"/>
                <a:ea typeface="+mn-ea"/>
                <a:cs typeface="+mn-cs"/>
              </a:defRPr>
            </a:lvl1pPr>
            <a:lvl2pPr marL="92075" indent="0" algn="l" defTabSz="914400" rtl="0" eaLnBrk="1" latinLnBrk="0" hangingPunct="1">
              <a:lnSpc>
                <a:spcPct val="100000"/>
              </a:lnSpc>
              <a:spcBef>
                <a:spcPts val="500"/>
              </a:spcBef>
              <a:spcAft>
                <a:spcPts val="0"/>
              </a:spcAft>
              <a:buSzPct val="100000"/>
              <a:buFont typeface="Arial" panose="020B0604020202020204" pitchFamily="34" charset="0"/>
              <a:buNone/>
              <a:tabLst/>
              <a:defRPr sz="1850" kern="1200">
                <a:solidFill>
                  <a:schemeClr val="tx1"/>
                </a:solidFill>
                <a:latin typeface="+mn-lt"/>
                <a:ea typeface="+mn-ea"/>
                <a:cs typeface="+mn-cs"/>
              </a:defRPr>
            </a:lvl2pPr>
            <a:lvl3pPr marL="531450" indent="-171450" algn="l" defTabSz="914400" rtl="0" eaLnBrk="1" latinLnBrk="0" hangingPunct="1">
              <a:lnSpc>
                <a:spcPct val="100000"/>
              </a:lnSpc>
              <a:spcBef>
                <a:spcPts val="100"/>
              </a:spcBef>
              <a:spcAft>
                <a:spcPts val="100"/>
              </a:spcAft>
              <a:buSzPct val="100000"/>
              <a:buFont typeface="Wingdings" pitchFamily="2" charset="2"/>
              <a:buChar char="§"/>
              <a:defRPr sz="1000" kern="1200">
                <a:solidFill>
                  <a:schemeClr val="tx1"/>
                </a:solidFill>
                <a:latin typeface="+mn-lt"/>
                <a:ea typeface="+mn-ea"/>
                <a:cs typeface="+mn-cs"/>
              </a:defRPr>
            </a:lvl3pPr>
            <a:lvl4pPr marL="711450" indent="-171450" algn="l" defTabSz="914400" rtl="0" eaLnBrk="1" latinLnBrk="0" hangingPunct="1">
              <a:lnSpc>
                <a:spcPct val="100000"/>
              </a:lnSpc>
              <a:spcBef>
                <a:spcPts val="100"/>
              </a:spcBef>
              <a:spcAft>
                <a:spcPts val="100"/>
              </a:spcAft>
              <a:buSzPct val="100000"/>
              <a:buFont typeface="Arial" panose="020B0604020202020204" pitchFamily="34" charset="0"/>
              <a:buChar char="•"/>
              <a:defRPr sz="800" kern="1200">
                <a:solidFill>
                  <a:schemeClr val="tx1"/>
                </a:solidFill>
                <a:latin typeface="+mn-lt"/>
                <a:ea typeface="+mn-ea"/>
                <a:cs typeface="+mn-cs"/>
              </a:defRPr>
            </a:lvl4pPr>
            <a:lvl5pPr marL="927450" indent="-171450" algn="l" defTabSz="914400" rtl="0" eaLnBrk="1" latinLnBrk="0" hangingPunct="1">
              <a:lnSpc>
                <a:spcPct val="100000"/>
              </a:lnSpc>
              <a:spcBef>
                <a:spcPts val="100"/>
              </a:spcBef>
              <a:spcAft>
                <a:spcPts val="100"/>
              </a:spcAft>
              <a:buSzPct val="100000"/>
              <a:buFont typeface="Wingdings" pitchFamily="2" charset="2"/>
              <a:buChar char="§"/>
              <a:defRPr sz="7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2004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450"/>
              </a:spcBef>
            </a:pPr>
            <a:r>
              <a:rPr lang="fr-FR" sz="900" dirty="0">
                <a:solidFill>
                  <a:srgbClr val="002060"/>
                </a:solidFill>
              </a:rPr>
              <a:t>Orientation 5.5. Promouvoir une gestion résiliente de la bande côtière face au changement climatique</a:t>
            </a:r>
          </a:p>
          <a:p>
            <a:pPr>
              <a:spcBef>
                <a:spcPts val="450"/>
              </a:spcBef>
            </a:pPr>
            <a:endParaRPr lang="fr-FR" sz="900" dirty="0">
              <a:solidFill>
                <a:srgbClr val="002060"/>
              </a:solidFill>
            </a:endParaRPr>
          </a:p>
          <a:p>
            <a:pPr marL="1144191" indent="-1075135">
              <a:spcBef>
                <a:spcPts val="450"/>
              </a:spcBef>
            </a:pPr>
            <a:r>
              <a:rPr lang="fr-FR" sz="900" dirty="0">
                <a:solidFill>
                  <a:schemeClr val="bg1"/>
                </a:solidFill>
              </a:rPr>
              <a:t>Disposition 5.5.1. Intégrer des repères climatiques dès la planification de l’espace</a:t>
            </a:r>
          </a:p>
          <a:p>
            <a:pPr marL="1144191" indent="-1075135">
              <a:spcBef>
                <a:spcPts val="450"/>
              </a:spcBef>
            </a:pPr>
            <a:endParaRPr lang="fr-FR" sz="900" dirty="0">
              <a:solidFill>
                <a:schemeClr val="bg1"/>
              </a:solidFill>
            </a:endParaRPr>
          </a:p>
          <a:p>
            <a:pPr marL="1144191" indent="-1075135">
              <a:spcBef>
                <a:spcPts val="450"/>
              </a:spcBef>
            </a:pPr>
            <a:r>
              <a:rPr lang="fr-FR" sz="900" dirty="0">
                <a:solidFill>
                  <a:schemeClr val="bg1"/>
                </a:solidFill>
              </a:rPr>
              <a:t>Disposition 5.5.2. Caractériser le risque d’intrusion saline et le prendre en compte dans les projets d’aménagement</a:t>
            </a:r>
          </a:p>
          <a:p>
            <a:pPr marL="1144191" indent="-1075135">
              <a:spcBef>
                <a:spcPts val="450"/>
              </a:spcBef>
            </a:pPr>
            <a:endParaRPr lang="fr-FR" sz="900" dirty="0">
              <a:solidFill>
                <a:schemeClr val="bg1"/>
              </a:solidFill>
            </a:endParaRPr>
          </a:p>
          <a:p>
            <a:pPr marL="1144191" indent="-1075135">
              <a:spcBef>
                <a:spcPts val="450"/>
              </a:spcBef>
            </a:pPr>
            <a:r>
              <a:rPr lang="fr-FR" sz="900" dirty="0">
                <a:solidFill>
                  <a:schemeClr val="bg1"/>
                </a:solidFill>
              </a:rPr>
              <a:t>Disposition 5.5.3. Adopter une approche intégrée face au risque de submersion</a:t>
            </a:r>
          </a:p>
          <a:p>
            <a:pPr marL="1144191" indent="-1075135">
              <a:spcBef>
                <a:spcPts val="450"/>
              </a:spcBef>
            </a:pPr>
            <a:endParaRPr lang="fr-FR" sz="900" dirty="0">
              <a:solidFill>
                <a:schemeClr val="bg1"/>
              </a:solidFill>
            </a:endParaRPr>
          </a:p>
          <a:p>
            <a:pPr marL="1144191" indent="-1075135">
              <a:spcBef>
                <a:spcPts val="450"/>
              </a:spcBef>
            </a:pPr>
            <a:r>
              <a:rPr lang="fr-FR" sz="900" dirty="0">
                <a:solidFill>
                  <a:schemeClr val="bg1"/>
                </a:solidFill>
              </a:rPr>
              <a:t>Disposition 5.5.4. Développer une planification de la gestion du trait de côte prenant en compte les enjeux de biodiversité et les risques d’inondation et de submersion marine</a:t>
            </a:r>
          </a:p>
        </p:txBody>
      </p:sp>
      <p:sp>
        <p:nvSpPr>
          <p:cNvPr id="19" name="Rectangle 18"/>
          <p:cNvSpPr/>
          <p:nvPr/>
        </p:nvSpPr>
        <p:spPr>
          <a:xfrm>
            <a:off x="1360750" y="566559"/>
            <a:ext cx="6505616" cy="300082"/>
          </a:xfrm>
          <a:prstGeom prst="rect">
            <a:avLst/>
          </a:prstGeom>
          <a:solidFill>
            <a:schemeClr val="bg1"/>
          </a:solidFill>
          <a:ln>
            <a:solidFill>
              <a:srgbClr val="0069B4"/>
            </a:solidFill>
          </a:ln>
        </p:spPr>
        <p:txBody>
          <a:bodyPr wrap="square">
            <a:spAutoFit/>
          </a:bodyPr>
          <a:lstStyle/>
          <a:p>
            <a:r>
              <a:rPr lang="fr-FR" sz="1350" b="1" dirty="0">
                <a:solidFill>
                  <a:srgbClr val="002060"/>
                </a:solidFill>
              </a:rPr>
              <a:t>OF 5 – Agir du bassin à la côte pour protéger et restaurer la mer et le littoral</a:t>
            </a:r>
          </a:p>
        </p:txBody>
      </p:sp>
      <p:sp>
        <p:nvSpPr>
          <p:cNvPr id="11" name="Titre 5"/>
          <p:cNvSpPr>
            <a:spLocks noGrp="1"/>
          </p:cNvSpPr>
          <p:nvPr>
            <p:ph type="title"/>
          </p:nvPr>
        </p:nvSpPr>
        <p:spPr>
          <a:xfrm>
            <a:off x="1189947" y="0"/>
            <a:ext cx="6816301" cy="539991"/>
          </a:xfrm>
        </p:spPr>
        <p:txBody>
          <a:bodyPr/>
          <a:lstStyle/>
          <a:p>
            <a:r>
              <a:rPr lang="fr-FR" sz="2550" dirty="0"/>
              <a:t>Le SDAGE Seine Normandie 2022-2027</a:t>
            </a:r>
          </a:p>
        </p:txBody>
      </p:sp>
    </p:spTree>
    <p:extLst>
      <p:ext uri="{BB962C8B-B14F-4D97-AF65-F5344CB8AC3E}">
        <p14:creationId xmlns:p14="http://schemas.microsoft.com/office/powerpoint/2010/main" val="18031218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863" y="632658"/>
            <a:ext cx="6336704" cy="4480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ctangle 11"/>
          <p:cNvSpPr/>
          <p:nvPr/>
        </p:nvSpPr>
        <p:spPr>
          <a:xfrm>
            <a:off x="1795188" y="2007880"/>
            <a:ext cx="216024"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fr-FR" sz="4000" b="1" cap="all" spc="0" dirty="0">
                <a:ln w="0"/>
                <a:solidFill>
                  <a:schemeClr val="tx2"/>
                </a:solidFill>
                <a:effectLst>
                  <a:glow rad="101600">
                    <a:schemeClr val="bg1">
                      <a:alpha val="60000"/>
                    </a:schemeClr>
                  </a:glow>
                  <a:reflection blurRad="12700" stA="50000" endPos="50000" dist="5000" dir="5400000" sy="-100000" rotWithShape="0"/>
                </a:effectLst>
              </a:rPr>
              <a:t>1</a:t>
            </a:r>
          </a:p>
        </p:txBody>
      </p:sp>
      <p:sp>
        <p:nvSpPr>
          <p:cNvPr id="15" name="Rectangle 14"/>
          <p:cNvSpPr/>
          <p:nvPr/>
        </p:nvSpPr>
        <p:spPr>
          <a:xfrm>
            <a:off x="755576" y="1707654"/>
            <a:ext cx="216024"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fr-FR" sz="4000" b="1" cap="all" spc="0" dirty="0">
                <a:ln w="0"/>
                <a:solidFill>
                  <a:schemeClr val="tx2"/>
                </a:solidFill>
                <a:effectLst>
                  <a:glow rad="101600">
                    <a:schemeClr val="bg1">
                      <a:alpha val="60000"/>
                    </a:schemeClr>
                  </a:glow>
                  <a:reflection blurRad="12700" stA="50000" endPos="50000" dist="5000" dir="5400000" sy="-100000" rotWithShape="0"/>
                </a:effectLst>
              </a:rPr>
              <a:t>2</a:t>
            </a:r>
          </a:p>
        </p:txBody>
      </p:sp>
      <p:sp>
        <p:nvSpPr>
          <p:cNvPr id="16" name="Rectangle 15"/>
          <p:cNvSpPr/>
          <p:nvPr/>
        </p:nvSpPr>
        <p:spPr>
          <a:xfrm>
            <a:off x="3419872" y="1863864"/>
            <a:ext cx="216024"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fr-FR" sz="4000" b="1" cap="all" spc="0" dirty="0">
                <a:ln w="0"/>
                <a:solidFill>
                  <a:schemeClr val="tx2"/>
                </a:solidFill>
                <a:effectLst>
                  <a:glow rad="101600">
                    <a:schemeClr val="bg1">
                      <a:alpha val="60000"/>
                    </a:schemeClr>
                  </a:glow>
                  <a:reflection blurRad="12700" stA="50000" endPos="50000" dist="5000" dir="5400000" sy="-100000" rotWithShape="0"/>
                </a:effectLst>
              </a:rPr>
              <a:t>3</a:t>
            </a:r>
          </a:p>
        </p:txBody>
      </p:sp>
      <p:sp>
        <p:nvSpPr>
          <p:cNvPr id="17" name="Rectangle 16"/>
          <p:cNvSpPr/>
          <p:nvPr/>
        </p:nvSpPr>
        <p:spPr>
          <a:xfrm>
            <a:off x="2267744" y="1300574"/>
            <a:ext cx="216024"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fr-FR" sz="4000" b="1" cap="all" spc="0" dirty="0">
                <a:ln w="0"/>
                <a:solidFill>
                  <a:schemeClr val="tx2"/>
                </a:solidFill>
                <a:effectLst>
                  <a:glow rad="101600">
                    <a:schemeClr val="bg1">
                      <a:alpha val="60000"/>
                    </a:schemeClr>
                  </a:glow>
                  <a:reflection blurRad="12700" stA="50000" endPos="50000" dist="5000" dir="5400000" sy="-100000" rotWithShape="0"/>
                </a:effectLst>
              </a:rPr>
              <a:t>4</a:t>
            </a:r>
          </a:p>
        </p:txBody>
      </p:sp>
      <p:sp>
        <p:nvSpPr>
          <p:cNvPr id="23" name="Rectangle 22"/>
          <p:cNvSpPr/>
          <p:nvPr/>
        </p:nvSpPr>
        <p:spPr>
          <a:xfrm>
            <a:off x="3289723" y="927760"/>
            <a:ext cx="216024" cy="707886"/>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fr-FR" sz="4000" b="1" cap="all" spc="0" dirty="0">
                <a:ln w="0"/>
                <a:solidFill>
                  <a:schemeClr val="tx2"/>
                </a:solidFill>
                <a:effectLst>
                  <a:glow rad="101600">
                    <a:schemeClr val="bg1">
                      <a:alpha val="60000"/>
                    </a:schemeClr>
                  </a:glow>
                  <a:reflection blurRad="12700" stA="50000" endPos="50000" dist="5000" dir="5400000" sy="-100000" rotWithShape="0"/>
                </a:effectLst>
              </a:rPr>
              <a:t>5</a:t>
            </a:r>
          </a:p>
        </p:txBody>
      </p:sp>
      <p:grpSp>
        <p:nvGrpSpPr>
          <p:cNvPr id="4" name="Groupe 3"/>
          <p:cNvGrpSpPr/>
          <p:nvPr/>
        </p:nvGrpSpPr>
        <p:grpSpPr>
          <a:xfrm>
            <a:off x="420099" y="3346555"/>
            <a:ext cx="5613764" cy="1673467"/>
            <a:chOff x="420099" y="3346555"/>
            <a:chExt cx="5613764" cy="1673467"/>
          </a:xfrm>
        </p:grpSpPr>
        <p:sp>
          <p:nvSpPr>
            <p:cNvPr id="3" name="Flèche vers le bas 2"/>
            <p:cNvSpPr/>
            <p:nvPr/>
          </p:nvSpPr>
          <p:spPr>
            <a:xfrm rot="2941040" flipV="1">
              <a:off x="816143" y="2998653"/>
              <a:ext cx="288032" cy="1080120"/>
            </a:xfrm>
            <a:prstGeom prst="downArrow">
              <a:avLst>
                <a:gd name="adj1" fmla="val 17715"/>
                <a:gd name="adj2" fmla="val 50000"/>
              </a:avLst>
            </a:prstGeom>
            <a:solidFill>
              <a:schemeClr val="accent1">
                <a:lumMod val="50000"/>
                <a:lumOff val="50000"/>
              </a:schemeClr>
            </a:solidFill>
            <a:ln>
              <a:solidFill>
                <a:schemeClr val="accent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Flèche vers le bas 18"/>
            <p:cNvSpPr/>
            <p:nvPr/>
          </p:nvSpPr>
          <p:spPr>
            <a:xfrm flipV="1">
              <a:off x="2267744" y="3939902"/>
              <a:ext cx="288032" cy="1080120"/>
            </a:xfrm>
            <a:prstGeom prst="downArrow">
              <a:avLst>
                <a:gd name="adj1" fmla="val 17715"/>
                <a:gd name="adj2" fmla="val 50000"/>
              </a:avLst>
            </a:prstGeom>
            <a:solidFill>
              <a:schemeClr val="accent1">
                <a:lumMod val="50000"/>
                <a:lumOff val="50000"/>
              </a:schemeClr>
            </a:solidFill>
            <a:ln>
              <a:solidFill>
                <a:schemeClr val="accent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Flèche vers le bas 19"/>
            <p:cNvSpPr/>
            <p:nvPr/>
          </p:nvSpPr>
          <p:spPr>
            <a:xfrm flipV="1">
              <a:off x="4057568" y="3939902"/>
              <a:ext cx="288032" cy="1080120"/>
            </a:xfrm>
            <a:prstGeom prst="downArrow">
              <a:avLst>
                <a:gd name="adj1" fmla="val 17715"/>
                <a:gd name="adj2" fmla="val 50000"/>
              </a:avLst>
            </a:prstGeom>
            <a:solidFill>
              <a:schemeClr val="accent1">
                <a:lumMod val="50000"/>
                <a:lumOff val="50000"/>
              </a:schemeClr>
            </a:solidFill>
            <a:ln>
              <a:solidFill>
                <a:schemeClr val="accent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Flèche vers le bas 20"/>
            <p:cNvSpPr/>
            <p:nvPr/>
          </p:nvSpPr>
          <p:spPr>
            <a:xfrm rot="17970049" flipV="1">
              <a:off x="5349787" y="2950511"/>
              <a:ext cx="288032" cy="1080120"/>
            </a:xfrm>
            <a:prstGeom prst="downArrow">
              <a:avLst>
                <a:gd name="adj1" fmla="val 17715"/>
                <a:gd name="adj2" fmla="val 50000"/>
              </a:avLst>
            </a:prstGeom>
            <a:solidFill>
              <a:schemeClr val="accent1">
                <a:lumMod val="50000"/>
                <a:lumOff val="50000"/>
              </a:schemeClr>
            </a:solidFill>
            <a:ln>
              <a:solidFill>
                <a:schemeClr val="accent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8" name="Rectangle à coins arrondis 17"/>
          <p:cNvSpPr/>
          <p:nvPr/>
        </p:nvSpPr>
        <p:spPr>
          <a:xfrm>
            <a:off x="5364088" y="699542"/>
            <a:ext cx="2448272" cy="4248472"/>
          </a:xfrm>
          <a:prstGeom prst="roundRect">
            <a:avLst>
              <a:gd name="adj" fmla="val 8244"/>
            </a:avLst>
          </a:prstGeom>
          <a:solidFill>
            <a:schemeClr val="bg1"/>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spcBef>
                <a:spcPts val="1800"/>
              </a:spcBef>
              <a:buFont typeface="+mj-lt"/>
              <a:buAutoNum type="arabicPeriod"/>
            </a:pPr>
            <a:r>
              <a:rPr lang="fr-FR" sz="1600" b="1" dirty="0">
                <a:solidFill>
                  <a:schemeClr val="tx2"/>
                </a:solidFill>
              </a:rPr>
              <a:t>Réduire les apports d’azote et phosphore</a:t>
            </a:r>
          </a:p>
          <a:p>
            <a:pPr marL="342900" indent="-342900">
              <a:spcBef>
                <a:spcPts val="1800"/>
              </a:spcBef>
              <a:buFont typeface="+mj-lt"/>
              <a:buAutoNum type="arabicPeriod"/>
            </a:pPr>
            <a:r>
              <a:rPr lang="fr-FR" sz="1600" b="1" dirty="0">
                <a:solidFill>
                  <a:schemeClr val="tx2"/>
                </a:solidFill>
              </a:rPr>
              <a:t>Réduire les rejets directs de contaminants</a:t>
            </a:r>
          </a:p>
          <a:p>
            <a:pPr marL="342900" indent="-342900">
              <a:spcBef>
                <a:spcPts val="1800"/>
              </a:spcBef>
              <a:buFont typeface="+mj-lt"/>
              <a:buAutoNum type="arabicPeriod"/>
            </a:pPr>
            <a:r>
              <a:rPr lang="fr-FR" sz="1600" b="1" dirty="0">
                <a:solidFill>
                  <a:schemeClr val="tx2"/>
                </a:solidFill>
              </a:rPr>
              <a:t>Réduire les risques sanitaires</a:t>
            </a:r>
          </a:p>
          <a:p>
            <a:pPr marL="342900" indent="-342900">
              <a:spcBef>
                <a:spcPts val="1800"/>
              </a:spcBef>
              <a:buFont typeface="+mj-lt"/>
              <a:buAutoNum type="arabicPeriod"/>
            </a:pPr>
            <a:r>
              <a:rPr lang="fr-FR" sz="1600" b="1" dirty="0">
                <a:solidFill>
                  <a:schemeClr val="tx2"/>
                </a:solidFill>
              </a:rPr>
              <a:t>Préserver la biodiversité</a:t>
            </a:r>
          </a:p>
          <a:p>
            <a:pPr marL="342900" indent="-342900">
              <a:spcBef>
                <a:spcPts val="1800"/>
              </a:spcBef>
              <a:buFont typeface="+mj-lt"/>
              <a:buAutoNum type="arabicPeriod"/>
            </a:pPr>
            <a:r>
              <a:rPr lang="fr-FR" sz="1600" b="1" dirty="0">
                <a:solidFill>
                  <a:schemeClr val="tx2"/>
                </a:solidFill>
              </a:rPr>
              <a:t>S’adapter face au dérèglement climatique</a:t>
            </a:r>
          </a:p>
        </p:txBody>
      </p:sp>
      <p:pic>
        <p:nvPicPr>
          <p:cNvPr id="7" name="Image 6"/>
          <p:cNvPicPr>
            <a:picLocks noChangeAspect="1"/>
          </p:cNvPicPr>
          <p:nvPr/>
        </p:nvPicPr>
        <p:blipFill rotWithShape="1">
          <a:blip r:embed="rId4">
            <a:extLst>
              <a:ext uri="{28A0092B-C50C-407E-A947-70E740481C1C}">
                <a14:useLocalDpi xmlns:a14="http://schemas.microsoft.com/office/drawing/2010/main" val="0"/>
              </a:ext>
            </a:extLst>
          </a:blip>
          <a:srcRect t="8378" b="12925"/>
          <a:stretch/>
        </p:blipFill>
        <p:spPr>
          <a:xfrm>
            <a:off x="7807838" y="3368364"/>
            <a:ext cx="1359721" cy="801511"/>
          </a:xfrm>
          <a:prstGeom prst="rect">
            <a:avLst/>
          </a:prstGeom>
        </p:spPr>
      </p:pic>
      <p:pic>
        <p:nvPicPr>
          <p:cNvPr id="5" name="Espace réservé du contenu 4"/>
          <p:cNvPicPr>
            <a:picLocks noGrp="1" noChangeAspect="1"/>
          </p:cNvPicPr>
          <p:nvPr>
            <p:ph idx="1"/>
          </p:nvPr>
        </p:nvPicPr>
        <p:blipFill rotWithShape="1">
          <a:blip r:embed="rId5">
            <a:extLst>
              <a:ext uri="{28A0092B-C50C-407E-A947-70E740481C1C}">
                <a14:useLocalDpi xmlns:a14="http://schemas.microsoft.com/office/drawing/2010/main" val="0"/>
              </a:ext>
            </a:extLst>
          </a:blip>
          <a:srcRect l="12153" r="11001"/>
          <a:stretch/>
        </p:blipFill>
        <p:spPr>
          <a:xfrm>
            <a:off x="7787838" y="1533165"/>
            <a:ext cx="1337229" cy="914979"/>
          </a:xfrm>
        </p:spPr>
      </p:pic>
      <p:pic>
        <p:nvPicPr>
          <p:cNvPr id="11" name="Imag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24509" y="4274680"/>
            <a:ext cx="1516690" cy="745245"/>
          </a:xfrm>
          <a:prstGeom prst="rect">
            <a:avLst/>
          </a:prstGeom>
        </p:spPr>
      </p:pic>
      <p:pic>
        <p:nvPicPr>
          <p:cNvPr id="13" name="Imag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07838" y="2540607"/>
            <a:ext cx="1321471" cy="801511"/>
          </a:xfrm>
          <a:prstGeom prst="rect">
            <a:avLst/>
          </a:prstGeom>
        </p:spPr>
      </p:pic>
      <p:pic>
        <p:nvPicPr>
          <p:cNvPr id="14" name="Imag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709784" y="504056"/>
            <a:ext cx="1434216" cy="954406"/>
          </a:xfrm>
          <a:prstGeom prst="rect">
            <a:avLst/>
          </a:prstGeom>
        </p:spPr>
      </p:pic>
      <p:sp>
        <p:nvSpPr>
          <p:cNvPr id="24" name="Titre 1"/>
          <p:cNvSpPr txBox="1">
            <a:spLocks/>
          </p:cNvSpPr>
          <p:nvPr/>
        </p:nvSpPr>
        <p:spPr>
          <a:xfrm>
            <a:off x="2123727" y="132479"/>
            <a:ext cx="6908983" cy="59406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fr-FR" sz="2200" b="1" dirty="0">
                <a:solidFill>
                  <a:srgbClr val="0088A8"/>
                </a:solidFill>
                <a:latin typeface="Calibri" panose="020F0502020204030204" pitchFamily="34" charset="0"/>
                <a:ea typeface="Lucida Sans Unicode" charset="0"/>
                <a:cs typeface="Lucida Sans Unicode" charset="0"/>
              </a:rPr>
              <a:t>Orientation fondamentale 5  : Agir sur tout le bassin pour la mer et littoral</a:t>
            </a:r>
          </a:p>
        </p:txBody>
      </p:sp>
    </p:spTree>
    <p:extLst>
      <p:ext uri="{BB962C8B-B14F-4D97-AF65-F5344CB8AC3E}">
        <p14:creationId xmlns:p14="http://schemas.microsoft.com/office/powerpoint/2010/main" val="36511785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Autofit/>
          </a:bodyPr>
          <a:lstStyle/>
          <a:p>
            <a:br>
              <a:rPr lang="fr-FR" sz="1800" dirty="0"/>
            </a:br>
            <a:endParaRPr lang="fr-FR" sz="1800" dirty="0"/>
          </a:p>
        </p:txBody>
      </p:sp>
      <p:sp>
        <p:nvSpPr>
          <p:cNvPr id="8" name="Titre 1"/>
          <p:cNvSpPr txBox="1">
            <a:spLocks/>
          </p:cNvSpPr>
          <p:nvPr/>
        </p:nvSpPr>
        <p:spPr>
          <a:xfrm>
            <a:off x="2195736" y="177484"/>
            <a:ext cx="6840760" cy="59406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fr-FR" sz="2200" b="1" dirty="0">
                <a:solidFill>
                  <a:srgbClr val="0088A8"/>
                </a:solidFill>
                <a:latin typeface="Calibri" panose="020F0502020204030204" pitchFamily="34" charset="0"/>
                <a:ea typeface="Lucida Sans Unicode" charset="0"/>
                <a:cs typeface="Lucida Sans Unicode" charset="0"/>
              </a:rPr>
              <a:t>Orientation fondamentale 5  : Agir sur tout le bassin pour la mer et littoral</a:t>
            </a:r>
          </a:p>
        </p:txBody>
      </p:sp>
      <p:sp>
        <p:nvSpPr>
          <p:cNvPr id="13" name="AutoShape 2" descr="https://www.zoom-nature.fr/wp-content/uploads/2019/09/hedge-maillage.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 name="Espace réservé du texte 8">
            <a:extLst>
              <a:ext uri="{FF2B5EF4-FFF2-40B4-BE49-F238E27FC236}">
                <a16:creationId xmlns:a16="http://schemas.microsoft.com/office/drawing/2014/main" id="{27883A4E-11C3-A343-86BD-29780D88B23F}"/>
              </a:ext>
            </a:extLst>
          </p:cNvPr>
          <p:cNvSpPr>
            <a:spLocks noGrp="1"/>
          </p:cNvSpPr>
          <p:nvPr>
            <p:ph type="body" sz="quarter" idx="13"/>
          </p:nvPr>
        </p:nvSpPr>
        <p:spPr>
          <a:xfrm>
            <a:off x="179512" y="915566"/>
            <a:ext cx="5184576" cy="1872208"/>
          </a:xfrm>
        </p:spPr>
        <p:txBody>
          <a:bodyPr/>
          <a:lstStyle/>
          <a:p>
            <a:pPr marL="4763" indent="0">
              <a:buNone/>
            </a:pPr>
            <a:r>
              <a:rPr lang="fr-FR" sz="1800" b="1" dirty="0"/>
              <a:t>O1 - </a:t>
            </a:r>
            <a:r>
              <a:rPr lang="fr-FR" sz="1800" dirty="0"/>
              <a:t>Réduire les apports d’azote et phosphore</a:t>
            </a:r>
            <a:endParaRPr lang="fr-FR" dirty="0">
              <a:solidFill>
                <a:srgbClr val="7030A0"/>
              </a:solidFill>
            </a:endParaRPr>
          </a:p>
          <a:p>
            <a:pPr marL="290513" indent="-285750">
              <a:buFont typeface="Arial" panose="020B0604020202020204" pitchFamily="34" charset="0"/>
              <a:buChar char="•"/>
            </a:pPr>
            <a:r>
              <a:rPr lang="fr-FR" dirty="0">
                <a:solidFill>
                  <a:srgbClr val="7030A0"/>
                </a:solidFill>
              </a:rPr>
              <a:t>Trajectoire de réduction des apports d’azote hivernal </a:t>
            </a:r>
          </a:p>
          <a:p>
            <a:pPr marL="290513" indent="-285750">
              <a:buFont typeface="Arial" panose="020B0604020202020204" pitchFamily="34" charset="0"/>
              <a:buChar char="•"/>
            </a:pPr>
            <a:r>
              <a:rPr lang="fr-FR" dirty="0">
                <a:solidFill>
                  <a:srgbClr val="7030A0"/>
                </a:solidFill>
              </a:rPr>
              <a:t>Observatoires de reliquats pour suivre au plus près les progrès réalisés</a:t>
            </a:r>
          </a:p>
        </p:txBody>
      </p:sp>
      <p:sp>
        <p:nvSpPr>
          <p:cNvPr id="11" name="Espace réservé du texte 10"/>
          <p:cNvSpPr>
            <a:spLocks noGrp="1"/>
          </p:cNvSpPr>
          <p:nvPr>
            <p:ph type="body" sz="quarter" idx="14"/>
          </p:nvPr>
        </p:nvSpPr>
        <p:spPr>
          <a:xfrm>
            <a:off x="3563888" y="2931790"/>
            <a:ext cx="5364089" cy="1944216"/>
          </a:xfrm>
        </p:spPr>
        <p:txBody>
          <a:bodyPr/>
          <a:lstStyle/>
          <a:p>
            <a:pPr marL="0" lvl="2" indent="0">
              <a:spcBef>
                <a:spcPts val="400"/>
              </a:spcBef>
              <a:spcAft>
                <a:spcPts val="800"/>
              </a:spcAft>
              <a:buSzTx/>
              <a:buNone/>
            </a:pPr>
            <a:r>
              <a:rPr lang="fr-FR" sz="1800" b="1" dirty="0"/>
              <a:t>O2 – Réduire les rejets directs de contaminants</a:t>
            </a:r>
          </a:p>
          <a:p>
            <a:pPr marL="285750" lvl="2" indent="-285750">
              <a:spcBef>
                <a:spcPts val="400"/>
              </a:spcBef>
              <a:spcAft>
                <a:spcPts val="800"/>
              </a:spcAft>
              <a:buSzTx/>
              <a:buFont typeface="Arial" panose="020B0604020202020204" pitchFamily="34" charset="0"/>
              <a:buChar char="•"/>
            </a:pPr>
            <a:r>
              <a:rPr lang="fr-FR" sz="1400" b="1" dirty="0">
                <a:solidFill>
                  <a:srgbClr val="7030A0"/>
                </a:solidFill>
              </a:rPr>
              <a:t>Réaliser des diagnostics portuaires et ne pas augmenter la contamination des sédiments</a:t>
            </a:r>
          </a:p>
          <a:p>
            <a:pPr marL="285750" lvl="2" indent="-285750">
              <a:spcBef>
                <a:spcPts val="400"/>
              </a:spcBef>
              <a:spcAft>
                <a:spcPts val="800"/>
              </a:spcAft>
              <a:buSzTx/>
              <a:buFont typeface="Arial" panose="020B0604020202020204" pitchFamily="34" charset="0"/>
              <a:buChar char="•"/>
            </a:pPr>
            <a:r>
              <a:rPr lang="fr-FR" sz="1400" b="1" dirty="0">
                <a:solidFill>
                  <a:srgbClr val="7030A0"/>
                </a:solidFill>
              </a:rPr>
              <a:t>Identifier les stocks historiques de sédiments contaminés en estuaire</a:t>
            </a:r>
          </a:p>
          <a:p>
            <a:pPr marL="285750" lvl="2" indent="-285750">
              <a:spcBef>
                <a:spcPts val="400"/>
              </a:spcBef>
              <a:spcAft>
                <a:spcPts val="800"/>
              </a:spcAft>
              <a:buSzTx/>
              <a:buFont typeface="Arial" panose="020B0604020202020204" pitchFamily="34" charset="0"/>
              <a:buChar char="•"/>
            </a:pPr>
            <a:r>
              <a:rPr lang="fr-FR" sz="1400" b="1" dirty="0">
                <a:solidFill>
                  <a:srgbClr val="7030A0"/>
                </a:solidFill>
              </a:rPr>
              <a:t>Limiter l’impact de l’immersion des sédiments de dragage</a:t>
            </a:r>
          </a:p>
        </p:txBody>
      </p:sp>
      <p:sp>
        <p:nvSpPr>
          <p:cNvPr id="2" name="AutoShape 2" descr="Espaces naturels SALLENELLES Estuaire de l'Orne et Baie de Sallenelles  Normandie Calvados"/>
          <p:cNvSpPr>
            <a:spLocks noChangeAspect="1" noChangeArrowheads="1"/>
          </p:cNvSpPr>
          <p:nvPr/>
        </p:nvSpPr>
        <p:spPr bwMode="auto">
          <a:xfrm>
            <a:off x="155575" y="-822325"/>
            <a:ext cx="2295525" cy="17240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5" name="AutoShape 4" descr="https://cdt14.media.tourinsoft.eu/upload/Estuaire-de-l-Orne-2.jpg?width=1200&amp;height=900&amp;crop=1"/>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7" name="AutoShape 6" descr="https://encrypted-tbn0.gstatic.com/images?q=tbn:ANd9GcTIT9w3yBdgrbTCcPpypCpqTatTeS_KdGjWjQ&amp;usqp=CAU"/>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2924897"/>
            <a:ext cx="2904257" cy="18070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Image 11" descr="Une image contenant texte, ligne, Tracé, diagramme&#10;&#10;Description générée automatiquement">
            <a:extLst>
              <a:ext uri="{FF2B5EF4-FFF2-40B4-BE49-F238E27FC236}">
                <a16:creationId xmlns:a16="http://schemas.microsoft.com/office/drawing/2014/main" id="{2153868F-633F-4FBA-980E-DED3D3D9FC3C}"/>
              </a:ext>
            </a:extLst>
          </p:cNvPr>
          <p:cNvPicPr>
            <a:picLocks noChangeAspect="1"/>
          </p:cNvPicPr>
          <p:nvPr/>
        </p:nvPicPr>
        <p:blipFill>
          <a:blip r:embed="rId4"/>
          <a:stretch>
            <a:fillRect/>
          </a:stretch>
        </p:blipFill>
        <p:spPr>
          <a:xfrm>
            <a:off x="5217685" y="709660"/>
            <a:ext cx="3892423" cy="2123398"/>
          </a:xfrm>
          <a:prstGeom prst="rect">
            <a:avLst/>
          </a:prstGeom>
        </p:spPr>
      </p:pic>
    </p:spTree>
    <p:extLst>
      <p:ext uri="{BB962C8B-B14F-4D97-AF65-F5344CB8AC3E}">
        <p14:creationId xmlns:p14="http://schemas.microsoft.com/office/powerpoint/2010/main" val="34112237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Autofit/>
          </a:bodyPr>
          <a:lstStyle/>
          <a:p>
            <a:br>
              <a:rPr lang="fr-FR" sz="1800" dirty="0"/>
            </a:br>
            <a:endParaRPr lang="fr-FR" sz="1800" dirty="0"/>
          </a:p>
        </p:txBody>
      </p:sp>
      <p:sp>
        <p:nvSpPr>
          <p:cNvPr id="8" name="Titre 1"/>
          <p:cNvSpPr txBox="1">
            <a:spLocks/>
          </p:cNvSpPr>
          <p:nvPr/>
        </p:nvSpPr>
        <p:spPr>
          <a:xfrm>
            <a:off x="2195736" y="177484"/>
            <a:ext cx="6840760" cy="59406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fr-FR" sz="2200" b="1" dirty="0">
                <a:solidFill>
                  <a:srgbClr val="0088A8"/>
                </a:solidFill>
                <a:latin typeface="Calibri" panose="020F0502020204030204" pitchFamily="34" charset="0"/>
                <a:ea typeface="Lucida Sans Unicode" charset="0"/>
                <a:cs typeface="Lucida Sans Unicode" charset="0"/>
              </a:rPr>
              <a:t>Orientation fondamentale 5  : Agir sur tout le bassin pour la mer et littoral</a:t>
            </a:r>
          </a:p>
        </p:txBody>
      </p:sp>
      <p:sp>
        <p:nvSpPr>
          <p:cNvPr id="13" name="AutoShape 2" descr="https://www.zoom-nature.fr/wp-content/uploads/2019/09/hedge-maillage.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 name="Espace réservé du texte 8">
            <a:extLst>
              <a:ext uri="{FF2B5EF4-FFF2-40B4-BE49-F238E27FC236}">
                <a16:creationId xmlns:a16="http://schemas.microsoft.com/office/drawing/2014/main" id="{27883A4E-11C3-A343-86BD-29780D88B23F}"/>
              </a:ext>
            </a:extLst>
          </p:cNvPr>
          <p:cNvSpPr>
            <a:spLocks noGrp="1"/>
          </p:cNvSpPr>
          <p:nvPr>
            <p:ph type="body" sz="quarter" idx="13"/>
          </p:nvPr>
        </p:nvSpPr>
        <p:spPr>
          <a:xfrm>
            <a:off x="179512" y="1059582"/>
            <a:ext cx="5328592" cy="1728192"/>
          </a:xfrm>
        </p:spPr>
        <p:txBody>
          <a:bodyPr/>
          <a:lstStyle/>
          <a:p>
            <a:pPr marL="4763" indent="0">
              <a:buNone/>
            </a:pPr>
            <a:r>
              <a:rPr lang="fr-FR" sz="1800" b="1" dirty="0"/>
              <a:t>O3 – Réduire les risques sanitaires</a:t>
            </a:r>
            <a:endParaRPr lang="fr-FR" dirty="0">
              <a:solidFill>
                <a:srgbClr val="7030A0"/>
              </a:solidFill>
            </a:endParaRPr>
          </a:p>
          <a:p>
            <a:pPr marL="290513" indent="-285750">
              <a:buFont typeface="Arial" panose="020B0604020202020204" pitchFamily="34" charset="0"/>
              <a:buChar char="•"/>
            </a:pPr>
            <a:r>
              <a:rPr lang="fr-FR" dirty="0">
                <a:solidFill>
                  <a:srgbClr val="7030A0"/>
                </a:solidFill>
              </a:rPr>
              <a:t>Mettre à jour régulièrement les profils de vulnérabilité conchylicoles</a:t>
            </a:r>
          </a:p>
          <a:p>
            <a:pPr marL="290513" indent="-285750">
              <a:buFont typeface="Arial" panose="020B0604020202020204" pitchFamily="34" charset="0"/>
              <a:buChar char="•"/>
            </a:pPr>
            <a:r>
              <a:rPr lang="fr-FR" dirty="0">
                <a:solidFill>
                  <a:srgbClr val="7030A0"/>
                </a:solidFill>
              </a:rPr>
              <a:t>Prendre en compte le risque viral dans les profils de vulnérabilité et dans la surveillance</a:t>
            </a:r>
          </a:p>
        </p:txBody>
      </p:sp>
      <p:sp>
        <p:nvSpPr>
          <p:cNvPr id="11" name="Espace réservé du texte 10"/>
          <p:cNvSpPr>
            <a:spLocks noGrp="1"/>
          </p:cNvSpPr>
          <p:nvPr>
            <p:ph type="body" sz="quarter" idx="14"/>
          </p:nvPr>
        </p:nvSpPr>
        <p:spPr>
          <a:xfrm>
            <a:off x="3419873" y="2931790"/>
            <a:ext cx="5616624" cy="1944216"/>
          </a:xfrm>
        </p:spPr>
        <p:txBody>
          <a:bodyPr/>
          <a:lstStyle/>
          <a:p>
            <a:pPr marL="4763" indent="0">
              <a:buNone/>
            </a:pPr>
            <a:r>
              <a:rPr lang="fr-FR" sz="1800" dirty="0"/>
              <a:t>O4 - Préserver la biodiversité</a:t>
            </a:r>
            <a:endParaRPr lang="fr-FR" dirty="0">
              <a:solidFill>
                <a:srgbClr val="7030A0"/>
              </a:solidFill>
            </a:endParaRPr>
          </a:p>
          <a:p>
            <a:pPr marL="290513" indent="-285750">
              <a:buFont typeface="Arial" panose="020B0604020202020204" pitchFamily="34" charset="0"/>
              <a:buChar char="•"/>
            </a:pPr>
            <a:r>
              <a:rPr lang="fr-FR" dirty="0">
                <a:solidFill>
                  <a:srgbClr val="7030A0"/>
                </a:solidFill>
              </a:rPr>
              <a:t>Cartographier les fonctions écologiques dans les estuaires pour prioriser les projets de restauration </a:t>
            </a:r>
          </a:p>
          <a:p>
            <a:pPr marL="290513" indent="-285750">
              <a:buFont typeface="Arial" panose="020B0604020202020204" pitchFamily="34" charset="0"/>
              <a:buChar char="•"/>
            </a:pPr>
            <a:r>
              <a:rPr lang="fr-FR" dirty="0">
                <a:solidFill>
                  <a:srgbClr val="7030A0"/>
                </a:solidFill>
              </a:rPr>
              <a:t>Evaluer l’artificialisation des habitats littoraux dans tout projet et prendre en compte l’impact cumulé avec l’existant</a:t>
            </a:r>
          </a:p>
          <a:p>
            <a:pPr marL="290513" indent="-285750">
              <a:buFont typeface="Arial" panose="020B0604020202020204" pitchFamily="34" charset="0"/>
              <a:buChar char="•"/>
            </a:pPr>
            <a:r>
              <a:rPr lang="fr-FR" dirty="0">
                <a:solidFill>
                  <a:srgbClr val="7030A0"/>
                </a:solidFill>
              </a:rPr>
              <a:t>Verrous estuariens, zones humides -&gt; OF1</a:t>
            </a:r>
            <a:endParaRPr lang="fr-FR" sz="1400" b="1" dirty="0">
              <a:solidFill>
                <a:srgbClr val="7030A0"/>
              </a:solidFill>
            </a:endParaRPr>
          </a:p>
        </p:txBody>
      </p:sp>
      <p:sp>
        <p:nvSpPr>
          <p:cNvPr id="2" name="AutoShape 2" descr="Espaces naturels SALLENELLES Estuaire de l'Orne et Baie de Sallenelles  Normandie Calvados"/>
          <p:cNvSpPr>
            <a:spLocks noChangeAspect="1" noChangeArrowheads="1"/>
          </p:cNvSpPr>
          <p:nvPr/>
        </p:nvSpPr>
        <p:spPr bwMode="auto">
          <a:xfrm>
            <a:off x="155575" y="-822325"/>
            <a:ext cx="2295525" cy="17240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5" name="AutoShape 4" descr="https://cdt14.media.tourinsoft.eu/upload/Estuaire-de-l-Orne-2.jpg?width=1200&amp;height=900&amp;crop=1"/>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1911" y="2931790"/>
            <a:ext cx="2880320" cy="18108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 descr="R:\Directions\DCP\Public\SLM\Photothèque\Sindeu\EDITING_RUSH_AGENCE_EAU_SEINE_NORMANDIE\BD_AGENCE_EAU_SEINE_NORMANDIE\AGENCE_EAU_SEINE_NORMANDIE_RUSH-29.jpg"/>
          <p:cNvPicPr>
            <a:picLocks noChangeAspect="1" noChangeArrowheads="1"/>
          </p:cNvPicPr>
          <p:nvPr/>
        </p:nvPicPr>
        <p:blipFill rotWithShape="1">
          <a:blip r:embed="rId4">
            <a:extLst>
              <a:ext uri="{28A0092B-C50C-407E-A947-70E740481C1C}">
                <a14:useLocalDpi xmlns:a14="http://schemas.microsoft.com/office/drawing/2010/main" val="0"/>
              </a:ext>
            </a:extLst>
          </a:blip>
          <a:srcRect b="4787"/>
          <a:stretch/>
        </p:blipFill>
        <p:spPr bwMode="auto">
          <a:xfrm>
            <a:off x="5905131" y="991994"/>
            <a:ext cx="3059357" cy="1795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46921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Autofit/>
          </a:bodyPr>
          <a:lstStyle/>
          <a:p>
            <a:br>
              <a:rPr lang="fr-FR" sz="1800" dirty="0"/>
            </a:br>
            <a:endParaRPr lang="fr-FR" sz="1800" dirty="0"/>
          </a:p>
        </p:txBody>
      </p:sp>
      <p:sp>
        <p:nvSpPr>
          <p:cNvPr id="8" name="Titre 1"/>
          <p:cNvSpPr txBox="1">
            <a:spLocks/>
          </p:cNvSpPr>
          <p:nvPr/>
        </p:nvSpPr>
        <p:spPr>
          <a:xfrm>
            <a:off x="2195736" y="177484"/>
            <a:ext cx="6840760" cy="59406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fr-FR" sz="2200" b="1" dirty="0">
                <a:solidFill>
                  <a:srgbClr val="0088A8"/>
                </a:solidFill>
                <a:latin typeface="Calibri" panose="020F0502020204030204" pitchFamily="34" charset="0"/>
                <a:ea typeface="Lucida Sans Unicode" charset="0"/>
                <a:cs typeface="Lucida Sans Unicode" charset="0"/>
              </a:rPr>
              <a:t>Orientation fondamentale 5  : Agir sur tout le bassin pour la mer et littoral</a:t>
            </a:r>
          </a:p>
        </p:txBody>
      </p:sp>
      <p:sp>
        <p:nvSpPr>
          <p:cNvPr id="13" name="AutoShape 2" descr="https://www.zoom-nature.fr/wp-content/uploads/2019/09/hedge-maillage.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1" name="Espace réservé du texte 10"/>
          <p:cNvSpPr>
            <a:spLocks noGrp="1"/>
          </p:cNvSpPr>
          <p:nvPr>
            <p:ph type="body" sz="quarter" idx="14"/>
          </p:nvPr>
        </p:nvSpPr>
        <p:spPr>
          <a:xfrm>
            <a:off x="3779911" y="1995686"/>
            <a:ext cx="5256585" cy="1944216"/>
          </a:xfrm>
        </p:spPr>
        <p:txBody>
          <a:bodyPr/>
          <a:lstStyle/>
          <a:p>
            <a:pPr marL="0" lvl="2" indent="0">
              <a:spcBef>
                <a:spcPts val="400"/>
              </a:spcBef>
              <a:spcAft>
                <a:spcPts val="800"/>
              </a:spcAft>
              <a:buSzTx/>
              <a:buNone/>
            </a:pPr>
            <a:r>
              <a:rPr lang="fr-FR" sz="1800" b="1" dirty="0"/>
              <a:t>O5 – S’adapter face au dérèglement climatique</a:t>
            </a:r>
          </a:p>
          <a:p>
            <a:pPr marL="285750" lvl="2" indent="-285750">
              <a:spcBef>
                <a:spcPts val="400"/>
              </a:spcBef>
              <a:spcAft>
                <a:spcPts val="800"/>
              </a:spcAft>
              <a:buSzTx/>
              <a:buFont typeface="Arial" panose="020B0604020202020204" pitchFamily="34" charset="0"/>
              <a:buChar char="•"/>
            </a:pPr>
            <a:r>
              <a:rPr lang="fr-FR" sz="1400" b="1" dirty="0">
                <a:solidFill>
                  <a:srgbClr val="7030A0"/>
                </a:solidFill>
              </a:rPr>
              <a:t>Repères climatiques et approche intégrée face au risque de submersion</a:t>
            </a:r>
          </a:p>
          <a:p>
            <a:pPr marL="285750" lvl="2" indent="-285750">
              <a:spcBef>
                <a:spcPts val="400"/>
              </a:spcBef>
              <a:spcAft>
                <a:spcPts val="800"/>
              </a:spcAft>
              <a:buSzTx/>
              <a:buFont typeface="Arial" panose="020B0604020202020204" pitchFamily="34" charset="0"/>
              <a:buChar char="•"/>
            </a:pPr>
            <a:r>
              <a:rPr lang="fr-FR" sz="1400" b="1" dirty="0">
                <a:solidFill>
                  <a:srgbClr val="7030A0"/>
                </a:solidFill>
              </a:rPr>
              <a:t>Stratégies de gestion de la bande côtière intégrant les enjeux écologiques</a:t>
            </a:r>
          </a:p>
          <a:p>
            <a:pPr marL="285750" lvl="2" indent="-285750">
              <a:spcBef>
                <a:spcPts val="400"/>
              </a:spcBef>
              <a:spcAft>
                <a:spcPts val="800"/>
              </a:spcAft>
              <a:buSzTx/>
              <a:buFont typeface="Arial" panose="020B0604020202020204" pitchFamily="34" charset="0"/>
              <a:buChar char="•"/>
            </a:pPr>
            <a:r>
              <a:rPr lang="fr-FR" sz="1400" b="1" dirty="0">
                <a:solidFill>
                  <a:srgbClr val="7030A0"/>
                </a:solidFill>
              </a:rPr>
              <a:t>Prise en compte du risque d’intrusion saline</a:t>
            </a:r>
          </a:p>
        </p:txBody>
      </p:sp>
      <p:sp>
        <p:nvSpPr>
          <p:cNvPr id="2" name="AutoShape 2" descr="Espaces naturels SALLENELLES Estuaire de l'Orne et Baie de Sallenelles  Normandie Calvados"/>
          <p:cNvSpPr>
            <a:spLocks noChangeAspect="1" noChangeArrowheads="1"/>
          </p:cNvSpPr>
          <p:nvPr/>
        </p:nvSpPr>
        <p:spPr bwMode="auto">
          <a:xfrm>
            <a:off x="155575" y="-822325"/>
            <a:ext cx="2295525" cy="17240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5" name="AutoShape 4" descr="https://cdt14.media.tourinsoft.eu/upload/Estuaire-de-l-Orne-2.jpg?width=1200&amp;height=900&amp;crop=1"/>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grpSp>
        <p:nvGrpSpPr>
          <p:cNvPr id="6" name="Groupe 5"/>
          <p:cNvGrpSpPr/>
          <p:nvPr/>
        </p:nvGrpSpPr>
        <p:grpSpPr>
          <a:xfrm>
            <a:off x="159166" y="1203598"/>
            <a:ext cx="3476730" cy="1656184"/>
            <a:chOff x="-2196752" y="-304800"/>
            <a:chExt cx="11819316" cy="5448300"/>
          </a:xfrm>
        </p:grpSpPr>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6752" y="-304800"/>
              <a:ext cx="5962650" cy="5448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rotWithShape="1">
            <a:blip r:embed="rId4">
              <a:extLst>
                <a:ext uri="{28A0092B-C50C-407E-A947-70E740481C1C}">
                  <a14:useLocalDpi xmlns:a14="http://schemas.microsoft.com/office/drawing/2010/main" val="0"/>
                </a:ext>
              </a:extLst>
            </a:blip>
            <a:srcRect r="2090" b="2389"/>
            <a:stretch/>
          </p:blipFill>
          <p:spPr bwMode="auto">
            <a:xfrm>
              <a:off x="3765898" y="-304800"/>
              <a:ext cx="5856666" cy="5448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4099" name="Picture 3" descr="R:\Directions\DCP\Public\SLM\Photothèque\Sindeu\EDITING_RUSH_AGENCE_EAU_SEINE_NORMANDIE\BD_AGENCE_EAU_SEINE_NORMANDIE\AGENCE_EAU_SEINE_NORMANDIE_RUSH-4.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575" y="3003798"/>
            <a:ext cx="2073039" cy="1381417"/>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R:\Directions\DCP\Public\SLM\Photothèque\Sindeu\EDITING_RUSH_AGENCE_EAU_SEINE_NORMANDIE\BD_AGENCE_EAU_SEINE_NORMANDIE\AGENCE_EAU_SEINE_NORMANDIE_RUSH-30.jpg"/>
          <p:cNvPicPr>
            <a:picLocks noChangeAspect="1" noChangeArrowheads="1"/>
          </p:cNvPicPr>
          <p:nvPr/>
        </p:nvPicPr>
        <p:blipFill rotWithShape="1">
          <a:blip r:embed="rId6">
            <a:extLst>
              <a:ext uri="{28A0092B-C50C-407E-A947-70E740481C1C}">
                <a14:useLocalDpi xmlns:a14="http://schemas.microsoft.com/office/drawing/2010/main" val="0"/>
              </a:ext>
            </a:extLst>
          </a:blip>
          <a:srcRect l="22185" r="17229"/>
          <a:stretch/>
        </p:blipFill>
        <p:spPr bwMode="auto">
          <a:xfrm>
            <a:off x="2379957" y="3003798"/>
            <a:ext cx="1255939" cy="13814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93260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AC4BB58-32B0-284C-9216-DAB4B3009D00}"/>
              </a:ext>
            </a:extLst>
          </p:cNvPr>
          <p:cNvSpPr>
            <a:spLocks noGrp="1"/>
          </p:cNvSpPr>
          <p:nvPr>
            <p:ph sz="half" idx="10"/>
          </p:nvPr>
        </p:nvSpPr>
        <p:spPr>
          <a:xfrm>
            <a:off x="0" y="610018"/>
            <a:ext cx="9143999" cy="4506197"/>
          </a:xfrm>
        </p:spPr>
        <p:txBody>
          <a:bodyPr/>
          <a:lstStyle/>
          <a:p>
            <a:pPr marL="0" indent="0" algn="ctr">
              <a:buClr>
                <a:srgbClr val="7EB929"/>
              </a:buClr>
            </a:pPr>
            <a:r>
              <a:rPr lang="fr-FR" sz="1360" dirty="0"/>
              <a:t>Embouchures des côtiers : 64 ouvrages bloquent totalement ou partiellement la marée dynamique (Liste non exhaustive)</a:t>
            </a:r>
          </a:p>
          <a:p>
            <a:pPr marL="5399" indent="0"/>
            <a:endParaRPr lang="fr-FR" dirty="0"/>
          </a:p>
          <a:p>
            <a:pPr marL="5399" indent="0"/>
            <a:endParaRPr lang="fr-FR" dirty="0"/>
          </a:p>
          <a:p>
            <a:endParaRPr lang="fr-FR" sz="1224" dirty="0"/>
          </a:p>
          <a:p>
            <a:pPr marL="0" indent="0" algn="just">
              <a:buClr>
                <a:srgbClr val="7EB929"/>
              </a:buClr>
              <a:defRPr/>
            </a:pPr>
            <a:endParaRPr lang="fr-FR" sz="1224" dirty="0">
              <a:latin typeface="Marianne" pitchFamily="50" charset="0"/>
              <a:cs typeface="Calibri" panose="020F0502020204030204" pitchFamily="34" charset="0"/>
            </a:endParaRPr>
          </a:p>
          <a:p>
            <a:pPr marL="921085"/>
            <a:endParaRPr lang="fr-FR" altLang="fr-FR" dirty="0">
              <a:latin typeface="Marianne" pitchFamily="50" charset="0"/>
              <a:cs typeface="Calibri" panose="020F0502020204030204" pitchFamily="34" charset="0"/>
            </a:endParaRPr>
          </a:p>
          <a:p>
            <a:pPr marL="0" indent="0" algn="just">
              <a:buClr>
                <a:srgbClr val="7EB929"/>
              </a:buClr>
              <a:defRPr/>
            </a:pPr>
            <a:endParaRPr lang="fr-FR" sz="1224" dirty="0">
              <a:latin typeface="Marianne" pitchFamily="50" charset="0"/>
              <a:cs typeface="Calibri" panose="020F0502020204030204" pitchFamily="34" charset="0"/>
            </a:endParaRPr>
          </a:p>
          <a:p>
            <a:endParaRPr lang="fr-FR" dirty="0"/>
          </a:p>
        </p:txBody>
      </p:sp>
      <p:pic>
        <p:nvPicPr>
          <p:cNvPr id="12" name="Picture 2" descr="C:\Users\christophe.maugendre\Documents\CM\Cartographie\Debouche\2023_ouvrage_mer_Pacco2.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76038" y="1445581"/>
            <a:ext cx="4847202" cy="342824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27595" y="3570490"/>
            <a:ext cx="2174701" cy="1224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181" y="1540646"/>
            <a:ext cx="1763295" cy="13224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159706"/>
            <a:ext cx="2169657" cy="16272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20998" y="868649"/>
            <a:ext cx="1922556" cy="1914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a:extLst>
              <a:ext uri="{FF2B5EF4-FFF2-40B4-BE49-F238E27FC236}">
                <a16:creationId xmlns:a16="http://schemas.microsoft.com/office/drawing/2014/main" id="{FE0C76F9-3B27-4C9D-8F16-AB5B17469B5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87824" y="809679"/>
            <a:ext cx="1950840" cy="1461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74516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147" name="Rectangle 3">
            <a:extLst>
              <a:ext uri="{FF2B5EF4-FFF2-40B4-BE49-F238E27FC236}">
                <a16:creationId xmlns:a16="http://schemas.microsoft.com/office/drawing/2014/main" id="{2648DDB4-82D8-42D0-ADA5-4010EDF40253}"/>
              </a:ext>
            </a:extLst>
          </p:cNvPr>
          <p:cNvSpPr>
            <a:spLocks noGrp="1" noChangeArrowheads="1"/>
          </p:cNvSpPr>
          <p:nvPr>
            <p:ph type="body" idx="1"/>
          </p:nvPr>
        </p:nvSpPr>
        <p:spPr>
          <a:xfrm>
            <a:off x="1485749" y="1053277"/>
            <a:ext cx="6172200" cy="3590624"/>
          </a:xfrm>
        </p:spPr>
        <p:txBody>
          <a:bodyPr/>
          <a:lstStyle/>
          <a:p>
            <a:pPr marL="421160" lvl="2"/>
            <a:r>
              <a:rPr lang="fr-FR" sz="1200" dirty="0"/>
              <a:t>Sur ces opérations, le service régional police de la DR Normandie, en lien avec les services départementaux concernés : </a:t>
            </a:r>
          </a:p>
          <a:p>
            <a:pPr marL="421160" lvl="2"/>
            <a:endParaRPr lang="fr-FR" sz="1200" dirty="0"/>
          </a:p>
          <a:p>
            <a:pPr marL="764567" lvl="3"/>
            <a:r>
              <a:rPr lang="fr-FR" sz="1200" dirty="0"/>
              <a:t>Intervient en phase de consultation amont à l’instruction, en accompagnement aux services instructeurs, par le suivi des études (état initial, étude de conception), la participation aux </a:t>
            </a:r>
            <a:r>
              <a:rPr lang="fr-FR" sz="1200" dirty="0" err="1"/>
              <a:t>cotech</a:t>
            </a:r>
            <a:r>
              <a:rPr lang="fr-FR" sz="1200" dirty="0"/>
              <a:t>, </a:t>
            </a:r>
            <a:r>
              <a:rPr lang="fr-FR" sz="1200" dirty="0" err="1"/>
              <a:t>copil</a:t>
            </a:r>
            <a:r>
              <a:rPr lang="fr-FR" sz="1200" dirty="0"/>
              <a:t>, …</a:t>
            </a:r>
          </a:p>
          <a:p>
            <a:pPr marL="764567" lvl="3"/>
            <a:endParaRPr lang="fr-FR" sz="1200" dirty="0"/>
          </a:p>
          <a:p>
            <a:pPr marL="764567" lvl="3"/>
            <a:r>
              <a:rPr lang="fr-FR" sz="1200" dirty="0"/>
              <a:t>Elabore des avis techniques lors de l’instruction des dossiers règlementaires</a:t>
            </a:r>
          </a:p>
          <a:p>
            <a:pPr marL="764567" lvl="3"/>
            <a:endParaRPr lang="fr-FR" sz="1200" dirty="0"/>
          </a:p>
          <a:p>
            <a:pPr marL="764567" lvl="3"/>
            <a:r>
              <a:rPr lang="fr-FR" sz="1200" dirty="0"/>
              <a:t>s’assure de la contrôlabilité des arrêtés préfectoraux</a:t>
            </a:r>
          </a:p>
          <a:p>
            <a:pPr marL="764567" lvl="3"/>
            <a:endParaRPr lang="fr-FR" sz="1200" dirty="0"/>
          </a:p>
          <a:p>
            <a:pPr marL="764567" lvl="3"/>
            <a:r>
              <a:rPr lang="fr-FR" sz="1200" dirty="0"/>
              <a:t>Contrôle la conformité des travaux</a:t>
            </a:r>
          </a:p>
          <a:p>
            <a:pPr marL="764567" lvl="3"/>
            <a:endParaRPr lang="fr-FR" sz="1200" dirty="0"/>
          </a:p>
          <a:p>
            <a:pPr marL="764567" lvl="3"/>
            <a:r>
              <a:rPr lang="fr-FR" sz="1200" dirty="0"/>
              <a:t>Contrôle du bon fonctionnement des dispositifs (PA/PJ)</a:t>
            </a:r>
          </a:p>
          <a:p>
            <a:pPr marL="764567" lvl="3"/>
            <a:endParaRPr lang="fr-FR" sz="1200" dirty="0"/>
          </a:p>
          <a:p>
            <a:pPr marL="3240" lvl="3" indent="0">
              <a:buNone/>
            </a:pPr>
            <a:r>
              <a:rPr lang="fr-FR" sz="1200" dirty="0"/>
              <a:t>Sur la </a:t>
            </a:r>
            <a:r>
              <a:rPr lang="fr-FR" sz="1200" dirty="0" err="1"/>
              <a:t>Saâne</a:t>
            </a:r>
            <a:r>
              <a:rPr lang="fr-FR" sz="1200" dirty="0"/>
              <a:t>, l’OFB suit plus particulièrement les études liées à la reconnexion terre – mer. </a:t>
            </a:r>
          </a:p>
          <a:p>
            <a:pPr marL="764567" lvl="3"/>
            <a:endParaRPr lang="fr-FR" sz="1200" dirty="0"/>
          </a:p>
          <a:p>
            <a:pPr marL="421160" lvl="2"/>
            <a:endParaRPr lang="fr-FR" sz="1200" dirty="0"/>
          </a:p>
          <a:p>
            <a:pPr marL="445998" lvl="3" indent="-194381"/>
            <a:endParaRPr lang="fr-FR" sz="1200" dirty="0"/>
          </a:p>
        </p:txBody>
      </p:sp>
      <p:pic>
        <p:nvPicPr>
          <p:cNvPr id="5" name="Image 7">
            <a:extLst>
              <a:ext uri="{FF2B5EF4-FFF2-40B4-BE49-F238E27FC236}">
                <a16:creationId xmlns:a16="http://schemas.microsoft.com/office/drawing/2014/main" id="{EB123C39-9908-460B-9F9D-33529AA9149F}"/>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772" t="9565" r="64743" b="13913"/>
          <a:stretch/>
        </p:blipFill>
        <p:spPr bwMode="auto">
          <a:xfrm>
            <a:off x="7172905" y="49222"/>
            <a:ext cx="779275" cy="857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a:extLst>
              <a:ext uri="{FF2B5EF4-FFF2-40B4-BE49-F238E27FC236}">
                <a16:creationId xmlns:a16="http://schemas.microsoft.com/office/drawing/2014/main" id="{511866DA-7883-42F4-A18C-D5ABB1686B53}"/>
              </a:ext>
            </a:extLst>
          </p:cNvPr>
          <p:cNvSpPr>
            <a:spLocks noGrp="1"/>
          </p:cNvSpPr>
          <p:nvPr>
            <p:ph type="title"/>
          </p:nvPr>
        </p:nvSpPr>
        <p:spPr>
          <a:xfrm>
            <a:off x="1169622" y="48595"/>
            <a:ext cx="6172200" cy="612296"/>
          </a:xfrm>
        </p:spPr>
        <p:txBody>
          <a:bodyPr/>
          <a:lstStyle/>
          <a:p>
            <a:r>
              <a:rPr lang="fr-FR" altLang="fr-FR" sz="2250" dirty="0"/>
              <a:t>Les ouvrages à la mer en Normandie</a:t>
            </a:r>
          </a:p>
        </p:txBody>
      </p:sp>
    </p:spTree>
    <p:extLst>
      <p:ext uri="{BB962C8B-B14F-4D97-AF65-F5344CB8AC3E}">
        <p14:creationId xmlns:p14="http://schemas.microsoft.com/office/powerpoint/2010/main" val="2241514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Espace réservé du texte 5"/>
          <p:cNvSpPr>
            <a:spLocks noGrp="1"/>
          </p:cNvSpPr>
          <p:nvPr>
            <p:ph type="body" sz="quarter" idx="13"/>
          </p:nvPr>
        </p:nvSpPr>
        <p:spPr/>
        <p:txBody>
          <a:bodyPr/>
          <a:lstStyle/>
          <a:p>
            <a:endParaRPr lang="fr-FR"/>
          </a:p>
        </p:txBody>
      </p:sp>
      <p:sp>
        <p:nvSpPr>
          <p:cNvPr id="5" name="Titre 4"/>
          <p:cNvSpPr>
            <a:spLocks noGrp="1"/>
          </p:cNvSpPr>
          <p:nvPr>
            <p:ph type="title"/>
          </p:nvPr>
        </p:nvSpPr>
        <p:spPr/>
        <p:txBody>
          <a:bodyPr/>
          <a:lstStyle/>
          <a:p>
            <a:r>
              <a:rPr lang="fr-FR" dirty="0"/>
              <a:t>Les documents de planification</a:t>
            </a:r>
          </a:p>
        </p:txBody>
      </p:sp>
      <p:sp>
        <p:nvSpPr>
          <p:cNvPr id="7" name="Espace réservé du texte 6"/>
          <p:cNvSpPr>
            <a:spLocks noGrp="1"/>
          </p:cNvSpPr>
          <p:nvPr>
            <p:ph type="body" sz="quarter" idx="14"/>
          </p:nvPr>
        </p:nvSpPr>
        <p:spPr>
          <a:xfrm>
            <a:off x="5004370" y="1563638"/>
            <a:ext cx="4104134" cy="3024336"/>
          </a:xfrm>
        </p:spPr>
        <p:txBody>
          <a:bodyPr/>
          <a:lstStyle/>
          <a:p>
            <a:pPr>
              <a:spcAft>
                <a:spcPts val="0"/>
              </a:spcAft>
            </a:pPr>
            <a:r>
              <a:rPr lang="fr-FR" b="1" dirty="0">
                <a:solidFill>
                  <a:srgbClr val="00B050"/>
                </a:solidFill>
              </a:rPr>
              <a:t>PGRI :</a:t>
            </a:r>
          </a:p>
          <a:p>
            <a:r>
              <a:rPr lang="fr-FR" sz="1200" i="1" dirty="0"/>
              <a:t>Plan de Gestion du Risque Inondation</a:t>
            </a:r>
          </a:p>
          <a:p>
            <a:endParaRPr lang="fr-FR" sz="1200" i="1" dirty="0"/>
          </a:p>
          <a:p>
            <a:pPr>
              <a:spcAft>
                <a:spcPts val="0"/>
              </a:spcAft>
            </a:pPr>
            <a:r>
              <a:rPr lang="fr-FR" b="1" dirty="0">
                <a:solidFill>
                  <a:srgbClr val="92D050"/>
                </a:solidFill>
              </a:rPr>
              <a:t>SDAGE :</a:t>
            </a:r>
          </a:p>
          <a:p>
            <a:r>
              <a:rPr lang="fr-FR" sz="1200" i="1" dirty="0"/>
              <a:t>Schéma Directeur d’Aménagement et de Gestion des Eaux</a:t>
            </a:r>
          </a:p>
          <a:p>
            <a:endParaRPr lang="fr-FR" sz="1200" i="1" dirty="0"/>
          </a:p>
          <a:p>
            <a:pPr>
              <a:spcAft>
                <a:spcPts val="0"/>
              </a:spcAft>
            </a:pPr>
            <a:r>
              <a:rPr lang="fr-FR" b="1" dirty="0">
                <a:solidFill>
                  <a:srgbClr val="00B0F0"/>
                </a:solidFill>
              </a:rPr>
              <a:t>DSF :</a:t>
            </a:r>
          </a:p>
          <a:p>
            <a:r>
              <a:rPr lang="fr-FR" sz="1200" i="1" dirty="0"/>
              <a:t>Document Stratégique de Façade</a:t>
            </a:r>
          </a:p>
          <a:p>
            <a:endParaRPr lang="fr-FR" sz="1200" i="1" dirty="0"/>
          </a:p>
          <a:p>
            <a:pPr>
              <a:spcAft>
                <a:spcPts val="0"/>
              </a:spcAft>
            </a:pPr>
            <a:r>
              <a:rPr lang="fr-FR" b="1" dirty="0">
                <a:solidFill>
                  <a:srgbClr val="FF0000"/>
                </a:solidFill>
              </a:rPr>
              <a:t>SRADDET :</a:t>
            </a:r>
          </a:p>
          <a:p>
            <a:r>
              <a:rPr lang="fr-FR" sz="1200" i="1" dirty="0"/>
              <a:t>Schéma Régional d’Aménagement, de Développement Durable et d’Egalité des Territoires</a:t>
            </a:r>
          </a:p>
        </p:txBody>
      </p:sp>
      <p:pic>
        <p:nvPicPr>
          <p:cNvPr id="10" name="Picture 2"/>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73339" y="1280232"/>
            <a:ext cx="4198661" cy="34517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52444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294967295"/>
          </p:nvPr>
        </p:nvSpPr>
        <p:spPr>
          <a:xfrm>
            <a:off x="7398713" y="4783500"/>
            <a:ext cx="1350000" cy="360000"/>
          </a:xfrm>
          <a:prstGeom prst="rect">
            <a:avLst/>
          </a:prstGeom>
        </p:spPr>
        <p:txBody>
          <a:bodyPr/>
          <a:lstStyle/>
          <a:p>
            <a:fld id="{733122C9-A0B9-462F-8757-0847AD287B63}" type="slidenum">
              <a:rPr lang="fr-FR" smtClean="0"/>
              <a:pPr/>
              <a:t>20</a:t>
            </a:fld>
            <a:endParaRPr lang="fr-FR" dirty="0"/>
          </a:p>
        </p:txBody>
      </p:sp>
      <p:sp>
        <p:nvSpPr>
          <p:cNvPr id="6" name="Espace réservé de la date 5"/>
          <p:cNvSpPr>
            <a:spLocks noGrp="1"/>
          </p:cNvSpPr>
          <p:nvPr>
            <p:ph type="dt" sz="half" idx="4294967295"/>
          </p:nvPr>
        </p:nvSpPr>
        <p:spPr>
          <a:xfrm>
            <a:off x="323850" y="4797631"/>
            <a:ext cx="1170000" cy="345869"/>
          </a:xfrm>
        </p:spPr>
        <p:txBody>
          <a:bodyPr/>
          <a:lstStyle/>
          <a:p>
            <a:fld id="{251C71F6-E0A6-1740-B64F-38F332886BAF}" type="datetime1">
              <a:rPr lang="fr-FR" cap="all" smtClean="0"/>
              <a:pPr/>
              <a:t>02/10/2023</a:t>
            </a:fld>
            <a:endParaRPr lang="fr-FR" cap="all" dirty="0"/>
          </a:p>
        </p:txBody>
      </p:sp>
      <p:sp>
        <p:nvSpPr>
          <p:cNvPr id="13" name="Espace réservé du texte 12"/>
          <p:cNvSpPr>
            <a:spLocks noGrp="1"/>
          </p:cNvSpPr>
          <p:nvPr>
            <p:ph type="body" sz="quarter" idx="13"/>
          </p:nvPr>
        </p:nvSpPr>
        <p:spPr>
          <a:xfrm>
            <a:off x="251520" y="1248679"/>
            <a:ext cx="8424614" cy="242951"/>
          </a:xfrm>
        </p:spPr>
        <p:txBody>
          <a:bodyPr/>
          <a:lstStyle/>
          <a:p>
            <a:endParaRPr lang="fr-FR" dirty="0"/>
          </a:p>
        </p:txBody>
      </p:sp>
      <p:sp>
        <p:nvSpPr>
          <p:cNvPr id="12" name="Titre 11"/>
          <p:cNvSpPr>
            <a:spLocks noGrp="1"/>
          </p:cNvSpPr>
          <p:nvPr>
            <p:ph type="title"/>
          </p:nvPr>
        </p:nvSpPr>
        <p:spPr>
          <a:xfrm>
            <a:off x="251520" y="682801"/>
            <a:ext cx="8424863" cy="539991"/>
          </a:xfrm>
        </p:spPr>
        <p:txBody>
          <a:bodyPr>
            <a:normAutofit/>
          </a:bodyPr>
          <a:lstStyle/>
          <a:p>
            <a:r>
              <a:rPr lang="fr-FR" dirty="0"/>
              <a:t>Interventions</a:t>
            </a:r>
          </a:p>
        </p:txBody>
      </p:sp>
      <p:sp>
        <p:nvSpPr>
          <p:cNvPr id="8" name="Espace réservé du pied de page 7"/>
          <p:cNvSpPr>
            <a:spLocks noGrp="1"/>
          </p:cNvSpPr>
          <p:nvPr>
            <p:ph type="ftr" sz="quarter" idx="3"/>
          </p:nvPr>
        </p:nvSpPr>
        <p:spPr bwMode="gray">
          <a:xfrm>
            <a:off x="2868782" y="195486"/>
            <a:ext cx="5879931" cy="360000"/>
          </a:xfrm>
          <a:prstGeom prst="rect">
            <a:avLst/>
          </a:prstGeom>
        </p:spPr>
        <p:txBody>
          <a:bodyPr vert="horz" lIns="0" tIns="0" rIns="0" bIns="0" rtlCol="0" anchor="ctr" anchorCtr="0">
            <a:noAutofit/>
          </a:bodyPr>
          <a:lstStyle>
            <a:defPPr>
              <a:defRPr lang="fr-FR"/>
            </a:defPPr>
            <a:lvl1pPr marL="0" algn="r" defTabSz="914400" rtl="0" eaLnBrk="1" latinLnBrk="0" hangingPunct="1">
              <a:defRPr sz="750"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a:t>Intitulé de la direction/service</a:t>
            </a:r>
            <a:endParaRPr lang="fr-F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213500"/>
            <a:ext cx="2753396" cy="38565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0"/>
            <a:ext cx="3528392" cy="51416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descr="R:\Directions\DCP\Public\SLM\Photothèque\Sindeu\EDITING_RUSH_AGENCE_EAU_SEINE_NORMANDIE\BD_AGENCE_EAU_SEINE_NORMANDIE\AGENCE_EAU_SEINE_NORMANDIE_RUSH-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92679" y="1781095"/>
            <a:ext cx="2377313" cy="1584176"/>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R:\Directions\DCP\Public\SLM\Photothèque\Sindeu\EDITING_RUSH_AGENCE_EAU_SEINE_NORMANDIE\BD_AGENCE_EAU_SEINE_NORMANDIE\AGENCE_EAU_SEINE_NORMANDIE_RUSH-3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4198" y="3436830"/>
            <a:ext cx="2375794" cy="1583192"/>
          </a:xfrm>
          <a:prstGeom prst="rect">
            <a:avLst/>
          </a:prstGeom>
          <a:noFill/>
          <a:extLst>
            <a:ext uri="{909E8E84-426E-40DD-AFC4-6F175D3DCCD1}">
              <a14:hiddenFill xmlns:a14="http://schemas.microsoft.com/office/drawing/2010/main">
                <a:solidFill>
                  <a:srgbClr val="FFFFFF"/>
                </a:solidFill>
              </a14:hiddenFill>
            </a:ext>
          </a:extLst>
        </p:spPr>
      </p:pic>
      <p:pic>
        <p:nvPicPr>
          <p:cNvPr id="5125" name="Picture 5" descr="R:\Directions\DCP\Public\SLM\Photothèque\Sindeu\EDITING_RUSH_AGENCE_EAU_SEINE_NORMANDIE\BD_AGENCE_EAU_SEINE_NORMANDIE\AGENCE_EAU_SEINE_NORMANDIE_RUSH-16.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92679" y="123478"/>
            <a:ext cx="2375794" cy="15831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38887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e 22"/>
          <p:cNvGrpSpPr/>
          <p:nvPr/>
        </p:nvGrpSpPr>
        <p:grpSpPr>
          <a:xfrm>
            <a:off x="2627784" y="1563638"/>
            <a:ext cx="3960440" cy="2520280"/>
            <a:chOff x="1907704" y="1152128"/>
            <a:chExt cx="5184576" cy="3600400"/>
          </a:xfrm>
        </p:grpSpPr>
        <p:sp>
          <p:nvSpPr>
            <p:cNvPr id="11" name="Rectangle à coins arrondis 10"/>
            <p:cNvSpPr/>
            <p:nvPr/>
          </p:nvSpPr>
          <p:spPr>
            <a:xfrm>
              <a:off x="2699792" y="1152128"/>
              <a:ext cx="3672408" cy="1080120"/>
            </a:xfrm>
            <a:prstGeom prst="roundRect">
              <a:avLst/>
            </a:prstGeom>
            <a:solidFill>
              <a:srgbClr val="00B0F0">
                <a:alpha val="60000"/>
              </a:srgb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t>DSF</a:t>
              </a:r>
            </a:p>
            <a:p>
              <a:pPr algn="ctr"/>
              <a:r>
                <a:rPr lang="fr-FR" sz="1100" i="1" dirty="0"/>
                <a:t>Document Stratégique de Façade</a:t>
              </a:r>
            </a:p>
          </p:txBody>
        </p:sp>
        <p:sp>
          <p:nvSpPr>
            <p:cNvPr id="12" name="Rectangle à coins arrondis 11"/>
            <p:cNvSpPr/>
            <p:nvPr/>
          </p:nvSpPr>
          <p:spPr>
            <a:xfrm>
              <a:off x="1907704" y="2232248"/>
              <a:ext cx="2700300" cy="1080120"/>
            </a:xfrm>
            <a:prstGeom prst="roundRect">
              <a:avLst/>
            </a:prstGeom>
            <a:solidFill>
              <a:srgbClr val="00B050">
                <a:alpha val="60000"/>
              </a:srgb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t>PGRI</a:t>
              </a:r>
            </a:p>
            <a:p>
              <a:pPr algn="ctr"/>
              <a:r>
                <a:rPr lang="fr-FR" sz="1100" i="1" dirty="0"/>
                <a:t>Plan de Gestion du Risque Inondation</a:t>
              </a:r>
            </a:p>
          </p:txBody>
        </p:sp>
        <p:sp>
          <p:nvSpPr>
            <p:cNvPr id="13" name="Rectangle à coins arrondis 12"/>
            <p:cNvSpPr/>
            <p:nvPr/>
          </p:nvSpPr>
          <p:spPr>
            <a:xfrm>
              <a:off x="4391980" y="2068800"/>
              <a:ext cx="2700300" cy="1080120"/>
            </a:xfrm>
            <a:prstGeom prst="roundRect">
              <a:avLst/>
            </a:prstGeom>
            <a:solidFill>
              <a:srgbClr val="92D050">
                <a:alpha val="60000"/>
              </a:srgb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t>SDAGE</a:t>
              </a:r>
            </a:p>
            <a:p>
              <a:pPr algn="ctr"/>
              <a:r>
                <a:rPr lang="fr-FR" sz="1100" i="1" dirty="0"/>
                <a:t>Schéma Directeur d’Aménagement et de Gestion des Eaux</a:t>
              </a:r>
            </a:p>
          </p:txBody>
        </p:sp>
        <p:sp>
          <p:nvSpPr>
            <p:cNvPr id="14" name="Rectangle à coins arrondis 13"/>
            <p:cNvSpPr/>
            <p:nvPr/>
          </p:nvSpPr>
          <p:spPr>
            <a:xfrm>
              <a:off x="2699792" y="3672408"/>
              <a:ext cx="3672408" cy="1080120"/>
            </a:xfrm>
            <a:prstGeom prst="roundRect">
              <a:avLst/>
            </a:prstGeom>
            <a:solidFill>
              <a:schemeClr val="bg2">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t>SRADDET</a:t>
              </a:r>
            </a:p>
            <a:p>
              <a:pPr algn="ctr"/>
              <a:r>
                <a:rPr lang="fr-FR" sz="1100" i="1" dirty="0"/>
                <a:t>Schéma Régional d’Aménagement, de Développement Durable et d’Egalité des Territoires</a:t>
              </a:r>
            </a:p>
          </p:txBody>
        </p:sp>
      </p:grpSp>
      <p:sp>
        <p:nvSpPr>
          <p:cNvPr id="22" name="Titre 4"/>
          <p:cNvSpPr>
            <a:spLocks noGrp="1"/>
          </p:cNvSpPr>
          <p:nvPr>
            <p:ph type="title"/>
          </p:nvPr>
        </p:nvSpPr>
        <p:spPr>
          <a:xfrm>
            <a:off x="323850" y="648000"/>
            <a:ext cx="8424863" cy="627605"/>
          </a:xfrm>
        </p:spPr>
        <p:txBody>
          <a:bodyPr>
            <a:normAutofit fontScale="90000"/>
          </a:bodyPr>
          <a:lstStyle/>
          <a:p>
            <a:r>
              <a:rPr lang="fr-FR" dirty="0"/>
              <a:t>Des objectifs, des dispositions, des programmes d’action</a:t>
            </a:r>
          </a:p>
        </p:txBody>
      </p:sp>
      <p:sp>
        <p:nvSpPr>
          <p:cNvPr id="24" name="Espace réservé du texte 23"/>
          <p:cNvSpPr>
            <a:spLocks noGrp="1"/>
          </p:cNvSpPr>
          <p:nvPr>
            <p:ph type="body" sz="quarter" idx="13"/>
          </p:nvPr>
        </p:nvSpPr>
        <p:spPr/>
        <p:txBody>
          <a:bodyPr/>
          <a:lstStyle/>
          <a:p>
            <a:endParaRPr lang="fr-FR" dirty="0"/>
          </a:p>
        </p:txBody>
      </p:sp>
      <p:sp>
        <p:nvSpPr>
          <p:cNvPr id="49" name="ZoneTexte 48"/>
          <p:cNvSpPr txBox="1"/>
          <p:nvPr/>
        </p:nvSpPr>
        <p:spPr>
          <a:xfrm>
            <a:off x="4538092" y="1419622"/>
            <a:ext cx="1502334" cy="184666"/>
          </a:xfrm>
          <a:prstGeom prst="rect">
            <a:avLst/>
          </a:prstGeom>
          <a:noFill/>
        </p:spPr>
        <p:txBody>
          <a:bodyPr wrap="none" rtlCol="0">
            <a:spAutoFit/>
          </a:bodyPr>
          <a:lstStyle/>
          <a:p>
            <a:r>
              <a:rPr lang="fr-FR" sz="600" i="1" dirty="0"/>
              <a:t>DCSMM, DCPEM – secrétariat : DIRM</a:t>
            </a:r>
          </a:p>
        </p:txBody>
      </p:sp>
      <p:sp>
        <p:nvSpPr>
          <p:cNvPr id="50" name="ZoneTexte 49"/>
          <p:cNvSpPr txBox="1"/>
          <p:nvPr/>
        </p:nvSpPr>
        <p:spPr>
          <a:xfrm>
            <a:off x="4716016" y="2931790"/>
            <a:ext cx="1864613" cy="184666"/>
          </a:xfrm>
          <a:prstGeom prst="rect">
            <a:avLst/>
          </a:prstGeom>
          <a:noFill/>
        </p:spPr>
        <p:txBody>
          <a:bodyPr wrap="none" rtlCol="0">
            <a:spAutoFit/>
          </a:bodyPr>
          <a:lstStyle/>
          <a:p>
            <a:r>
              <a:rPr lang="fr-FR" sz="600" i="1" dirty="0"/>
              <a:t>Loi sur l’eau, DCE – secrétariat : agence de l’eau</a:t>
            </a:r>
          </a:p>
        </p:txBody>
      </p:sp>
      <p:sp>
        <p:nvSpPr>
          <p:cNvPr id="51" name="ZoneTexte 50"/>
          <p:cNvSpPr txBox="1"/>
          <p:nvPr/>
        </p:nvSpPr>
        <p:spPr>
          <a:xfrm>
            <a:off x="2627784" y="3054598"/>
            <a:ext cx="1051891" cy="184666"/>
          </a:xfrm>
          <a:prstGeom prst="rect">
            <a:avLst/>
          </a:prstGeom>
          <a:noFill/>
        </p:spPr>
        <p:txBody>
          <a:bodyPr wrap="none" rtlCol="0">
            <a:spAutoFit/>
          </a:bodyPr>
          <a:lstStyle/>
          <a:p>
            <a:r>
              <a:rPr lang="fr-FR" sz="600" i="1" dirty="0"/>
              <a:t>DI – secrétariat : DRIEAT</a:t>
            </a:r>
          </a:p>
        </p:txBody>
      </p:sp>
      <p:sp>
        <p:nvSpPr>
          <p:cNvPr id="52" name="ZoneTexte 51"/>
          <p:cNvSpPr txBox="1"/>
          <p:nvPr/>
        </p:nvSpPr>
        <p:spPr>
          <a:xfrm>
            <a:off x="4704968" y="4053438"/>
            <a:ext cx="1326004" cy="184666"/>
          </a:xfrm>
          <a:prstGeom prst="rect">
            <a:avLst/>
          </a:prstGeom>
          <a:noFill/>
        </p:spPr>
        <p:txBody>
          <a:bodyPr wrap="none" rtlCol="0">
            <a:spAutoFit/>
          </a:bodyPr>
          <a:lstStyle/>
          <a:p>
            <a:r>
              <a:rPr lang="fr-FR" sz="600" i="1" dirty="0"/>
              <a:t>Loi </a:t>
            </a:r>
            <a:r>
              <a:rPr lang="fr-FR" sz="600" i="1" dirty="0" err="1"/>
              <a:t>NOTRe</a:t>
            </a:r>
            <a:r>
              <a:rPr lang="fr-FR" sz="600" i="1" dirty="0"/>
              <a:t> – secrétariat : Région</a:t>
            </a:r>
          </a:p>
        </p:txBody>
      </p:sp>
      <p:sp>
        <p:nvSpPr>
          <p:cNvPr id="53" name="ZoneTexte 52"/>
          <p:cNvSpPr txBox="1"/>
          <p:nvPr/>
        </p:nvSpPr>
        <p:spPr>
          <a:xfrm>
            <a:off x="47601" y="1635646"/>
            <a:ext cx="2727132" cy="600164"/>
          </a:xfrm>
          <a:prstGeom prst="rect">
            <a:avLst/>
          </a:prstGeom>
          <a:noFill/>
        </p:spPr>
        <p:txBody>
          <a:bodyPr wrap="square" rtlCol="0">
            <a:spAutoFit/>
          </a:bodyPr>
          <a:lstStyle/>
          <a:p>
            <a:pPr marL="171450" indent="-171450">
              <a:buFont typeface="Arial" panose="020B0604020202020204" pitchFamily="34" charset="0"/>
              <a:buChar char="•"/>
            </a:pPr>
            <a:r>
              <a:rPr lang="fr-FR" sz="1100" dirty="0">
                <a:solidFill>
                  <a:srgbClr val="0070C0"/>
                </a:solidFill>
              </a:rPr>
              <a:t>Bon Etat des milieux littoraux et marins</a:t>
            </a:r>
          </a:p>
          <a:p>
            <a:pPr marL="171450" indent="-171450">
              <a:buFont typeface="Arial" panose="020B0604020202020204" pitchFamily="34" charset="0"/>
              <a:buChar char="•"/>
            </a:pPr>
            <a:r>
              <a:rPr lang="fr-FR" sz="1100" dirty="0">
                <a:solidFill>
                  <a:srgbClr val="0070C0"/>
                </a:solidFill>
              </a:rPr>
              <a:t>Planification de l’Espace Marin</a:t>
            </a:r>
          </a:p>
        </p:txBody>
      </p:sp>
      <p:sp>
        <p:nvSpPr>
          <p:cNvPr id="54" name="ZoneTexte 53"/>
          <p:cNvSpPr txBox="1"/>
          <p:nvPr/>
        </p:nvSpPr>
        <p:spPr>
          <a:xfrm>
            <a:off x="47601" y="2238493"/>
            <a:ext cx="2655123" cy="769441"/>
          </a:xfrm>
          <a:prstGeom prst="rect">
            <a:avLst/>
          </a:prstGeom>
          <a:noFill/>
        </p:spPr>
        <p:txBody>
          <a:bodyPr wrap="square" rtlCol="0">
            <a:spAutoFit/>
          </a:bodyPr>
          <a:lstStyle/>
          <a:p>
            <a:pPr marL="171450" indent="-171450">
              <a:buFont typeface="Arial" panose="020B0604020202020204" pitchFamily="34" charset="0"/>
              <a:buChar char="•"/>
            </a:pPr>
            <a:r>
              <a:rPr lang="fr-FR" sz="1100" dirty="0">
                <a:solidFill>
                  <a:srgbClr val="92D050"/>
                </a:solidFill>
              </a:rPr>
              <a:t>Bon Etat des milieux aquatiques continentaux, littoraux et souterrains</a:t>
            </a:r>
          </a:p>
          <a:p>
            <a:pPr marL="171450" indent="-171450">
              <a:buFont typeface="Arial" panose="020B0604020202020204" pitchFamily="34" charset="0"/>
              <a:buChar char="•"/>
            </a:pPr>
            <a:r>
              <a:rPr lang="fr-FR" sz="1100" dirty="0">
                <a:solidFill>
                  <a:srgbClr val="92D050"/>
                </a:solidFill>
              </a:rPr>
              <a:t>Gestion de la ressource en eau et des zones protégées</a:t>
            </a:r>
          </a:p>
        </p:txBody>
      </p:sp>
      <p:sp>
        <p:nvSpPr>
          <p:cNvPr id="55" name="ZoneTexte 54"/>
          <p:cNvSpPr txBox="1"/>
          <p:nvPr/>
        </p:nvSpPr>
        <p:spPr>
          <a:xfrm>
            <a:off x="47600" y="2949431"/>
            <a:ext cx="2655123" cy="430887"/>
          </a:xfrm>
          <a:prstGeom prst="rect">
            <a:avLst/>
          </a:prstGeom>
          <a:noFill/>
        </p:spPr>
        <p:txBody>
          <a:bodyPr wrap="square" rtlCol="0">
            <a:spAutoFit/>
          </a:bodyPr>
          <a:lstStyle/>
          <a:p>
            <a:pPr marL="171450" indent="-171450">
              <a:buFont typeface="Arial" panose="020B0604020202020204" pitchFamily="34" charset="0"/>
              <a:buChar char="•"/>
            </a:pPr>
            <a:r>
              <a:rPr lang="fr-FR" sz="1100" dirty="0">
                <a:solidFill>
                  <a:srgbClr val="00B050"/>
                </a:solidFill>
              </a:rPr>
              <a:t>Gestion du risque inondation et submersion</a:t>
            </a:r>
          </a:p>
        </p:txBody>
      </p:sp>
      <p:sp>
        <p:nvSpPr>
          <p:cNvPr id="56" name="ZoneTexte 55"/>
          <p:cNvSpPr txBox="1"/>
          <p:nvPr/>
        </p:nvSpPr>
        <p:spPr>
          <a:xfrm>
            <a:off x="74940" y="3459946"/>
            <a:ext cx="2448272" cy="769441"/>
          </a:xfrm>
          <a:prstGeom prst="rect">
            <a:avLst/>
          </a:prstGeom>
          <a:noFill/>
        </p:spPr>
        <p:txBody>
          <a:bodyPr wrap="square" rtlCol="0">
            <a:spAutoFit/>
          </a:bodyPr>
          <a:lstStyle/>
          <a:p>
            <a:pPr marL="171450" indent="-171450">
              <a:buFont typeface="Arial" panose="020B0604020202020204" pitchFamily="34" charset="0"/>
              <a:buChar char="•"/>
            </a:pPr>
            <a:r>
              <a:rPr lang="fr-FR" sz="1100" dirty="0">
                <a:solidFill>
                  <a:schemeClr val="bg2"/>
                </a:solidFill>
              </a:rPr>
              <a:t>Urbanisme</a:t>
            </a:r>
          </a:p>
          <a:p>
            <a:pPr marL="171450" indent="-171450">
              <a:buFont typeface="Arial" panose="020B0604020202020204" pitchFamily="34" charset="0"/>
              <a:buChar char="•"/>
            </a:pPr>
            <a:r>
              <a:rPr lang="fr-FR" sz="1100" dirty="0">
                <a:solidFill>
                  <a:schemeClr val="bg2"/>
                </a:solidFill>
              </a:rPr>
              <a:t>Déchets</a:t>
            </a:r>
          </a:p>
          <a:p>
            <a:pPr marL="171450" indent="-171450">
              <a:buFont typeface="Arial" panose="020B0604020202020204" pitchFamily="34" charset="0"/>
              <a:buChar char="•"/>
            </a:pPr>
            <a:r>
              <a:rPr lang="fr-FR" sz="1100" dirty="0">
                <a:solidFill>
                  <a:schemeClr val="bg2"/>
                </a:solidFill>
              </a:rPr>
              <a:t>Energie</a:t>
            </a:r>
          </a:p>
          <a:p>
            <a:pPr marL="171450" indent="-171450">
              <a:buFont typeface="Arial" panose="020B0604020202020204" pitchFamily="34" charset="0"/>
              <a:buChar char="•"/>
            </a:pPr>
            <a:r>
              <a:rPr lang="fr-FR" sz="1100" dirty="0">
                <a:solidFill>
                  <a:schemeClr val="bg2"/>
                </a:solidFill>
              </a:rPr>
              <a:t>Aménagement du territoire</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9346" y="1921865"/>
            <a:ext cx="937097" cy="13243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2" name="Picture 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7274395" y="2204521"/>
            <a:ext cx="1524927" cy="7590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1" name="Groupe 70"/>
          <p:cNvGrpSpPr/>
          <p:nvPr/>
        </p:nvGrpSpPr>
        <p:grpSpPr>
          <a:xfrm>
            <a:off x="6732240" y="3317230"/>
            <a:ext cx="1872208" cy="1179890"/>
            <a:chOff x="5220462" y="4046926"/>
            <a:chExt cx="3857278" cy="2374038"/>
          </a:xfrm>
        </p:grpSpPr>
        <p:pic>
          <p:nvPicPr>
            <p:cNvPr id="73" name="Picture 4"/>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l="4886" t="11742" r="28601" b="9371"/>
            <a:stretch/>
          </p:blipFill>
          <p:spPr bwMode="auto">
            <a:xfrm>
              <a:off x="5220462" y="4376310"/>
              <a:ext cx="2112038" cy="2044654"/>
            </a:xfrm>
            <a:prstGeom prst="rect">
              <a:avLst/>
            </a:prstGeom>
            <a:noFill/>
            <a:ln>
              <a:noFill/>
            </a:ln>
            <a:effectLst/>
          </p:spPr>
        </p:pic>
        <p:pic>
          <p:nvPicPr>
            <p:cNvPr id="74" name="Picture 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7530" t="3056" r="1101" b="7829"/>
            <a:stretch/>
          </p:blipFill>
          <p:spPr bwMode="auto">
            <a:xfrm>
              <a:off x="7332500" y="4046926"/>
              <a:ext cx="1745240" cy="2258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75" name="AutoShape 4" descr="le cycle de la DCE"/>
          <p:cNvSpPr>
            <a:spLocks noChangeAspect="1" noChangeArrowheads="1"/>
          </p:cNvSpPr>
          <p:nvPr/>
        </p:nvSpPr>
        <p:spPr bwMode="auto">
          <a:xfrm>
            <a:off x="155575" y="-1736725"/>
            <a:ext cx="4905375" cy="3619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76" name="AutoShape 6" descr="le cycle de la DCE"/>
          <p:cNvSpPr>
            <a:spLocks noChangeAspect="1" noChangeArrowheads="1"/>
          </p:cNvSpPr>
          <p:nvPr/>
        </p:nvSpPr>
        <p:spPr bwMode="auto">
          <a:xfrm>
            <a:off x="63500" y="-136525"/>
            <a:ext cx="4905375" cy="36195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80" name="ZoneTexte 79"/>
          <p:cNvSpPr txBox="1"/>
          <p:nvPr/>
        </p:nvSpPr>
        <p:spPr>
          <a:xfrm>
            <a:off x="7164288" y="1707654"/>
            <a:ext cx="1875835" cy="307777"/>
          </a:xfrm>
          <a:prstGeom prst="rect">
            <a:avLst/>
          </a:prstGeom>
          <a:noFill/>
        </p:spPr>
        <p:txBody>
          <a:bodyPr wrap="none" rtlCol="0">
            <a:spAutoFit/>
          </a:bodyPr>
          <a:lstStyle/>
          <a:p>
            <a:r>
              <a:rPr lang="fr-FR" sz="1400" i="1" dirty="0"/>
              <a:t>Programmes d’action</a:t>
            </a:r>
          </a:p>
        </p:txBody>
      </p:sp>
      <p:sp>
        <p:nvSpPr>
          <p:cNvPr id="81" name="ZoneTexte 80"/>
          <p:cNvSpPr txBox="1"/>
          <p:nvPr/>
        </p:nvSpPr>
        <p:spPr>
          <a:xfrm>
            <a:off x="7163613" y="3200077"/>
            <a:ext cx="1846980" cy="307777"/>
          </a:xfrm>
          <a:prstGeom prst="rect">
            <a:avLst/>
          </a:prstGeom>
          <a:noFill/>
        </p:spPr>
        <p:txBody>
          <a:bodyPr wrap="none" rtlCol="0">
            <a:spAutoFit/>
          </a:bodyPr>
          <a:lstStyle/>
          <a:p>
            <a:r>
              <a:rPr lang="fr-FR" sz="1400" i="1" dirty="0"/>
              <a:t>Analyse économique</a:t>
            </a:r>
          </a:p>
        </p:txBody>
      </p:sp>
    </p:spTree>
    <p:extLst>
      <p:ext uri="{BB962C8B-B14F-4D97-AF65-F5344CB8AC3E}">
        <p14:creationId xmlns:p14="http://schemas.microsoft.com/office/powerpoint/2010/main" val="22405566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294967295"/>
          </p:nvPr>
        </p:nvSpPr>
        <p:spPr>
          <a:xfrm>
            <a:off x="7398713" y="4803998"/>
            <a:ext cx="1350000" cy="360000"/>
          </a:xfrm>
          <a:prstGeom prst="rect">
            <a:avLst/>
          </a:prstGeom>
        </p:spPr>
        <p:txBody>
          <a:bodyPr/>
          <a:lstStyle/>
          <a:p>
            <a:fld id="{733122C9-A0B9-462F-8757-0847AD287B63}" type="slidenum">
              <a:rPr lang="fr-FR" smtClean="0"/>
              <a:pPr/>
              <a:t>4</a:t>
            </a:fld>
            <a:endParaRPr lang="fr-FR" dirty="0"/>
          </a:p>
        </p:txBody>
      </p:sp>
      <p:sp>
        <p:nvSpPr>
          <p:cNvPr id="6" name="Espace réservé de la date 5"/>
          <p:cNvSpPr>
            <a:spLocks noGrp="1"/>
          </p:cNvSpPr>
          <p:nvPr>
            <p:ph type="dt" sz="half" idx="4294967295"/>
          </p:nvPr>
        </p:nvSpPr>
        <p:spPr>
          <a:xfrm>
            <a:off x="323850" y="4818129"/>
            <a:ext cx="1170000" cy="345869"/>
          </a:xfrm>
        </p:spPr>
        <p:txBody>
          <a:bodyPr/>
          <a:lstStyle/>
          <a:p>
            <a:fld id="{251C71F6-E0A6-1740-B64F-38F332886BAF}" type="datetime1">
              <a:rPr lang="fr-FR" cap="all" smtClean="0"/>
              <a:pPr/>
              <a:t>02/10/2023</a:t>
            </a:fld>
            <a:endParaRPr lang="fr-FR" cap="all" dirty="0"/>
          </a:p>
        </p:txBody>
      </p:sp>
      <p:grpSp>
        <p:nvGrpSpPr>
          <p:cNvPr id="23" name="Groupe 22"/>
          <p:cNvGrpSpPr/>
          <p:nvPr/>
        </p:nvGrpSpPr>
        <p:grpSpPr>
          <a:xfrm>
            <a:off x="2411760" y="1563638"/>
            <a:ext cx="3960440" cy="2376264"/>
            <a:chOff x="1907704" y="1152128"/>
            <a:chExt cx="5184576" cy="3394663"/>
          </a:xfrm>
        </p:grpSpPr>
        <p:sp>
          <p:nvSpPr>
            <p:cNvPr id="11" name="Rectangle à coins arrondis 10"/>
            <p:cNvSpPr/>
            <p:nvPr/>
          </p:nvSpPr>
          <p:spPr>
            <a:xfrm>
              <a:off x="2699792" y="1152128"/>
              <a:ext cx="3672408" cy="1080120"/>
            </a:xfrm>
            <a:prstGeom prst="roundRect">
              <a:avLst/>
            </a:prstGeom>
            <a:solidFill>
              <a:srgbClr val="00B0F0">
                <a:alpha val="60000"/>
              </a:srgb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t>DSF</a:t>
              </a:r>
            </a:p>
            <a:p>
              <a:pPr algn="ctr"/>
              <a:r>
                <a:rPr lang="fr-FR" sz="1100" i="1" dirty="0"/>
                <a:t>Document Stratégique de Façade</a:t>
              </a:r>
            </a:p>
          </p:txBody>
        </p:sp>
        <p:sp>
          <p:nvSpPr>
            <p:cNvPr id="12" name="Rectangle à coins arrondis 11"/>
            <p:cNvSpPr/>
            <p:nvPr/>
          </p:nvSpPr>
          <p:spPr>
            <a:xfrm>
              <a:off x="1907704" y="2232248"/>
              <a:ext cx="2700300" cy="1080120"/>
            </a:xfrm>
            <a:prstGeom prst="roundRect">
              <a:avLst/>
            </a:prstGeom>
            <a:solidFill>
              <a:srgbClr val="00B050">
                <a:alpha val="60000"/>
              </a:srgb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t>PGRI</a:t>
              </a:r>
            </a:p>
            <a:p>
              <a:pPr algn="ctr"/>
              <a:r>
                <a:rPr lang="fr-FR" sz="1100" i="1" dirty="0"/>
                <a:t>Plan de Gestion du Risque Inondation</a:t>
              </a:r>
            </a:p>
          </p:txBody>
        </p:sp>
        <p:sp>
          <p:nvSpPr>
            <p:cNvPr id="13" name="Rectangle à coins arrondis 12"/>
            <p:cNvSpPr/>
            <p:nvPr/>
          </p:nvSpPr>
          <p:spPr>
            <a:xfrm>
              <a:off x="4391980" y="2068800"/>
              <a:ext cx="2700300" cy="1080120"/>
            </a:xfrm>
            <a:prstGeom prst="roundRect">
              <a:avLst/>
            </a:prstGeom>
            <a:solidFill>
              <a:srgbClr val="92D050">
                <a:alpha val="60000"/>
              </a:srgb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t>SDAGE</a:t>
              </a:r>
            </a:p>
            <a:p>
              <a:pPr algn="ctr"/>
              <a:r>
                <a:rPr lang="fr-FR" sz="1100" i="1" dirty="0"/>
                <a:t>Schéma Directeur d’Aménagement et de Gestion des Eaux</a:t>
              </a:r>
            </a:p>
          </p:txBody>
        </p:sp>
        <p:sp>
          <p:nvSpPr>
            <p:cNvPr id="14" name="Rectangle à coins arrondis 13"/>
            <p:cNvSpPr/>
            <p:nvPr/>
          </p:nvSpPr>
          <p:spPr>
            <a:xfrm>
              <a:off x="2699792" y="3466671"/>
              <a:ext cx="3672408" cy="1080120"/>
            </a:xfrm>
            <a:prstGeom prst="roundRect">
              <a:avLst/>
            </a:prstGeom>
            <a:solidFill>
              <a:schemeClr val="bg2">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t>SRADDET</a:t>
              </a:r>
            </a:p>
            <a:p>
              <a:pPr algn="ctr"/>
              <a:r>
                <a:rPr lang="fr-FR" sz="1100" i="1" dirty="0"/>
                <a:t>Schéma Régional d’Aménagement, de Développement Durable et d’Egalité des Territoires</a:t>
              </a:r>
            </a:p>
          </p:txBody>
        </p:sp>
      </p:grpSp>
      <p:sp>
        <p:nvSpPr>
          <p:cNvPr id="22" name="Titre 4"/>
          <p:cNvSpPr>
            <a:spLocks noGrp="1"/>
          </p:cNvSpPr>
          <p:nvPr>
            <p:ph type="title"/>
          </p:nvPr>
        </p:nvSpPr>
        <p:spPr>
          <a:xfrm>
            <a:off x="323850" y="648000"/>
            <a:ext cx="8424863" cy="627605"/>
          </a:xfrm>
        </p:spPr>
        <p:txBody>
          <a:bodyPr/>
          <a:lstStyle/>
          <a:p>
            <a:r>
              <a:rPr lang="fr-FR" dirty="0"/>
              <a:t>Des périmètres géographiques communs</a:t>
            </a:r>
          </a:p>
        </p:txBody>
      </p:sp>
      <p:sp>
        <p:nvSpPr>
          <p:cNvPr id="49" name="ZoneTexte 48"/>
          <p:cNvSpPr txBox="1"/>
          <p:nvPr/>
        </p:nvSpPr>
        <p:spPr>
          <a:xfrm>
            <a:off x="5037956" y="1419622"/>
            <a:ext cx="797013" cy="184666"/>
          </a:xfrm>
          <a:prstGeom prst="rect">
            <a:avLst/>
          </a:prstGeom>
          <a:noFill/>
        </p:spPr>
        <p:txBody>
          <a:bodyPr wrap="none" rtlCol="0">
            <a:spAutoFit/>
          </a:bodyPr>
          <a:lstStyle/>
          <a:p>
            <a:r>
              <a:rPr lang="fr-FR" sz="600" i="1" dirty="0"/>
              <a:t>DCSMM, DCPEM</a:t>
            </a:r>
          </a:p>
        </p:txBody>
      </p:sp>
      <p:sp>
        <p:nvSpPr>
          <p:cNvPr id="50" name="ZoneTexte 49"/>
          <p:cNvSpPr txBox="1"/>
          <p:nvPr/>
        </p:nvSpPr>
        <p:spPr>
          <a:xfrm>
            <a:off x="5556488" y="2931790"/>
            <a:ext cx="808235" cy="184666"/>
          </a:xfrm>
          <a:prstGeom prst="rect">
            <a:avLst/>
          </a:prstGeom>
          <a:noFill/>
        </p:spPr>
        <p:txBody>
          <a:bodyPr wrap="none" rtlCol="0">
            <a:spAutoFit/>
          </a:bodyPr>
          <a:lstStyle/>
          <a:p>
            <a:r>
              <a:rPr lang="fr-FR" sz="600" i="1" dirty="0"/>
              <a:t>Loi sur l’eau, DCE</a:t>
            </a:r>
          </a:p>
        </p:txBody>
      </p:sp>
      <p:sp>
        <p:nvSpPr>
          <p:cNvPr id="51" name="ZoneTexte 50"/>
          <p:cNvSpPr txBox="1"/>
          <p:nvPr/>
        </p:nvSpPr>
        <p:spPr>
          <a:xfrm>
            <a:off x="2411760" y="3042776"/>
            <a:ext cx="261610" cy="184666"/>
          </a:xfrm>
          <a:prstGeom prst="rect">
            <a:avLst/>
          </a:prstGeom>
          <a:noFill/>
        </p:spPr>
        <p:txBody>
          <a:bodyPr wrap="none" rtlCol="0">
            <a:spAutoFit/>
          </a:bodyPr>
          <a:lstStyle/>
          <a:p>
            <a:r>
              <a:rPr lang="fr-FR" sz="600" i="1" dirty="0"/>
              <a:t>DI</a:t>
            </a:r>
          </a:p>
        </p:txBody>
      </p:sp>
      <p:sp>
        <p:nvSpPr>
          <p:cNvPr id="52" name="ZoneTexte 51"/>
          <p:cNvSpPr txBox="1"/>
          <p:nvPr/>
        </p:nvSpPr>
        <p:spPr>
          <a:xfrm>
            <a:off x="5221598" y="3899252"/>
            <a:ext cx="570990" cy="184666"/>
          </a:xfrm>
          <a:prstGeom prst="rect">
            <a:avLst/>
          </a:prstGeom>
          <a:noFill/>
        </p:spPr>
        <p:txBody>
          <a:bodyPr wrap="none" rtlCol="0">
            <a:spAutoFit/>
          </a:bodyPr>
          <a:lstStyle/>
          <a:p>
            <a:r>
              <a:rPr lang="fr-FR" sz="600" i="1" dirty="0"/>
              <a:t>Loi </a:t>
            </a:r>
            <a:r>
              <a:rPr lang="fr-FR" sz="600" i="1" dirty="0" err="1"/>
              <a:t>NOTRe</a:t>
            </a:r>
            <a:endParaRPr lang="fr-FR" sz="600" i="1" dirty="0"/>
          </a:p>
        </p:txBody>
      </p:sp>
      <p:grpSp>
        <p:nvGrpSpPr>
          <p:cNvPr id="34" name="Groupe 33"/>
          <p:cNvGrpSpPr/>
          <p:nvPr/>
        </p:nvGrpSpPr>
        <p:grpSpPr>
          <a:xfrm>
            <a:off x="395536" y="1415232"/>
            <a:ext cx="2054324" cy="2846412"/>
            <a:chOff x="-1476672" y="172626"/>
            <a:chExt cx="2054324" cy="2846412"/>
          </a:xfrm>
        </p:grpSpPr>
        <p:sp>
          <p:nvSpPr>
            <p:cNvPr id="35" name="Rectangle 34"/>
            <p:cNvSpPr/>
            <p:nvPr/>
          </p:nvSpPr>
          <p:spPr>
            <a:xfrm>
              <a:off x="-1404664" y="1221223"/>
              <a:ext cx="504056" cy="1703575"/>
            </a:xfrm>
            <a:prstGeom prst="rect">
              <a:avLst/>
            </a:prstGeom>
            <a:solidFill>
              <a:srgbClr val="92D05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1100" dirty="0"/>
            </a:p>
          </p:txBody>
        </p:sp>
        <p:sp>
          <p:nvSpPr>
            <p:cNvPr id="36" name="Rectangle 35"/>
            <p:cNvSpPr/>
            <p:nvPr/>
          </p:nvSpPr>
          <p:spPr>
            <a:xfrm>
              <a:off x="-1276086" y="261020"/>
              <a:ext cx="246901" cy="1278518"/>
            </a:xfrm>
            <a:prstGeom prst="rect">
              <a:avLst/>
            </a:prstGeom>
            <a:solidFill>
              <a:srgbClr val="00B0F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1100" dirty="0"/>
            </a:p>
          </p:txBody>
        </p:sp>
        <p:sp>
          <p:nvSpPr>
            <p:cNvPr id="47" name="Rectangle 46"/>
            <p:cNvSpPr/>
            <p:nvPr/>
          </p:nvSpPr>
          <p:spPr>
            <a:xfrm>
              <a:off x="-1333380" y="1539538"/>
              <a:ext cx="361488" cy="13852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1100" dirty="0"/>
            </a:p>
          </p:txBody>
        </p:sp>
        <p:sp>
          <p:nvSpPr>
            <p:cNvPr id="53" name="Rectangle 52"/>
            <p:cNvSpPr/>
            <p:nvPr/>
          </p:nvSpPr>
          <p:spPr>
            <a:xfrm>
              <a:off x="-1476672" y="1539538"/>
              <a:ext cx="648072" cy="1000540"/>
            </a:xfrm>
            <a:prstGeom prst="rect">
              <a:avLst/>
            </a:prstGeom>
            <a:solidFill>
              <a:srgbClr val="FF33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fr-FR" sz="1100" dirty="0"/>
            </a:p>
          </p:txBody>
        </p:sp>
        <p:sp>
          <p:nvSpPr>
            <p:cNvPr id="54" name="Légende à une bordure 1 53"/>
            <p:cNvSpPr/>
            <p:nvPr/>
          </p:nvSpPr>
          <p:spPr>
            <a:xfrm>
              <a:off x="-699824" y="172626"/>
              <a:ext cx="770384" cy="180600"/>
            </a:xfrm>
            <a:prstGeom prst="accentCallout1">
              <a:avLst>
                <a:gd name="adj1" fmla="val 49845"/>
                <a:gd name="adj2" fmla="val -8333"/>
                <a:gd name="adj3" fmla="val 50311"/>
                <a:gd name="adj4" fmla="val -55927"/>
              </a:avLst>
            </a:prstGeom>
            <a:noFill/>
          </p:spPr>
          <p:style>
            <a:lnRef idx="2">
              <a:schemeClr val="accent1">
                <a:shade val="50000"/>
              </a:schemeClr>
            </a:lnRef>
            <a:fillRef idx="1">
              <a:schemeClr val="accent1"/>
            </a:fillRef>
            <a:effectRef idx="0">
              <a:schemeClr val="accent1"/>
            </a:effectRef>
            <a:fontRef idx="minor">
              <a:schemeClr val="lt1"/>
            </a:fontRef>
          </p:style>
          <p:txBody>
            <a:bodyPr lIns="0" rtlCol="0" anchor="ctr"/>
            <a:lstStyle/>
            <a:p>
              <a:r>
                <a:rPr lang="fr-FR" sz="1000" dirty="0">
                  <a:solidFill>
                    <a:schemeClr val="tx1"/>
                  </a:solidFill>
                </a:rPr>
                <a:t>ZEE</a:t>
              </a:r>
            </a:p>
          </p:txBody>
        </p:sp>
        <p:sp>
          <p:nvSpPr>
            <p:cNvPr id="55" name="Légende à une bordure 1 54"/>
            <p:cNvSpPr/>
            <p:nvPr/>
          </p:nvSpPr>
          <p:spPr>
            <a:xfrm>
              <a:off x="-699824" y="806974"/>
              <a:ext cx="770384" cy="180600"/>
            </a:xfrm>
            <a:prstGeom prst="accentCallout1">
              <a:avLst>
                <a:gd name="adj1" fmla="val 49845"/>
                <a:gd name="adj2" fmla="val -8333"/>
                <a:gd name="adj3" fmla="val 50311"/>
                <a:gd name="adj4" fmla="val -55927"/>
              </a:avLst>
            </a:prstGeom>
            <a:noFill/>
          </p:spPr>
          <p:style>
            <a:lnRef idx="2">
              <a:schemeClr val="accent1">
                <a:shade val="50000"/>
              </a:schemeClr>
            </a:lnRef>
            <a:fillRef idx="1">
              <a:schemeClr val="accent1"/>
            </a:fillRef>
            <a:effectRef idx="0">
              <a:schemeClr val="accent1"/>
            </a:effectRef>
            <a:fontRef idx="minor">
              <a:schemeClr val="lt1"/>
            </a:fontRef>
          </p:style>
          <p:txBody>
            <a:bodyPr lIns="0" rtlCol="0" anchor="ctr"/>
            <a:lstStyle/>
            <a:p>
              <a:r>
                <a:rPr lang="fr-FR" sz="1000" dirty="0">
                  <a:solidFill>
                    <a:schemeClr val="tx1"/>
                  </a:solidFill>
                </a:rPr>
                <a:t>12 milles</a:t>
              </a:r>
            </a:p>
          </p:txBody>
        </p:sp>
        <p:sp>
          <p:nvSpPr>
            <p:cNvPr id="56" name="Légende à une bordure 1 55"/>
            <p:cNvSpPr/>
            <p:nvPr/>
          </p:nvSpPr>
          <p:spPr>
            <a:xfrm>
              <a:off x="-681156" y="1117866"/>
              <a:ext cx="1008112" cy="180600"/>
            </a:xfrm>
            <a:prstGeom prst="accentCallout1">
              <a:avLst>
                <a:gd name="adj1" fmla="val 49845"/>
                <a:gd name="adj2" fmla="val -8333"/>
                <a:gd name="adj3" fmla="val 46092"/>
                <a:gd name="adj4" fmla="val -43077"/>
              </a:avLst>
            </a:prstGeom>
            <a:noFill/>
          </p:spPr>
          <p:style>
            <a:lnRef idx="2">
              <a:schemeClr val="accent1">
                <a:shade val="50000"/>
              </a:schemeClr>
            </a:lnRef>
            <a:fillRef idx="1">
              <a:schemeClr val="accent1"/>
            </a:fillRef>
            <a:effectRef idx="0">
              <a:schemeClr val="accent1"/>
            </a:effectRef>
            <a:fontRef idx="minor">
              <a:schemeClr val="lt1"/>
            </a:fontRef>
          </p:style>
          <p:txBody>
            <a:bodyPr lIns="0" rtlCol="0" anchor="ctr"/>
            <a:lstStyle/>
            <a:p>
              <a:r>
                <a:rPr lang="fr-FR" sz="1000" dirty="0">
                  <a:solidFill>
                    <a:schemeClr val="tx1"/>
                  </a:solidFill>
                </a:rPr>
                <a:t>0 CM + 1 mille</a:t>
              </a:r>
            </a:p>
          </p:txBody>
        </p:sp>
        <p:sp>
          <p:nvSpPr>
            <p:cNvPr id="57" name="Légende à une bordure 1 56"/>
            <p:cNvSpPr/>
            <p:nvPr/>
          </p:nvSpPr>
          <p:spPr>
            <a:xfrm>
              <a:off x="-661724" y="1439806"/>
              <a:ext cx="1239376" cy="180600"/>
            </a:xfrm>
            <a:prstGeom prst="accentCallout1">
              <a:avLst>
                <a:gd name="adj1" fmla="val 49845"/>
                <a:gd name="adj2" fmla="val -8333"/>
                <a:gd name="adj3" fmla="val 50311"/>
                <a:gd name="adj4" fmla="val -37482"/>
              </a:avLst>
            </a:prstGeom>
            <a:noFill/>
          </p:spPr>
          <p:style>
            <a:lnRef idx="2">
              <a:schemeClr val="accent1">
                <a:shade val="50000"/>
              </a:schemeClr>
            </a:lnRef>
            <a:fillRef idx="1">
              <a:schemeClr val="accent1"/>
            </a:fillRef>
            <a:effectRef idx="0">
              <a:schemeClr val="accent1"/>
            </a:effectRef>
            <a:fontRef idx="minor">
              <a:schemeClr val="lt1"/>
            </a:fontRef>
          </p:style>
          <p:txBody>
            <a:bodyPr lIns="0" rtlCol="0" anchor="ctr"/>
            <a:lstStyle/>
            <a:p>
              <a:r>
                <a:rPr lang="fr-FR" sz="1000" dirty="0">
                  <a:solidFill>
                    <a:schemeClr val="tx1"/>
                  </a:solidFill>
                </a:rPr>
                <a:t>DPM, LTM, LSE …</a:t>
              </a:r>
            </a:p>
          </p:txBody>
        </p:sp>
        <p:sp>
          <p:nvSpPr>
            <p:cNvPr id="58" name="Légende à une bordure 1 57"/>
            <p:cNvSpPr/>
            <p:nvPr/>
          </p:nvSpPr>
          <p:spPr>
            <a:xfrm>
              <a:off x="-699824" y="2436870"/>
              <a:ext cx="770384" cy="180600"/>
            </a:xfrm>
            <a:prstGeom prst="accentCallout1">
              <a:avLst>
                <a:gd name="adj1" fmla="val 49845"/>
                <a:gd name="adj2" fmla="val -8333"/>
                <a:gd name="adj3" fmla="val 50311"/>
                <a:gd name="adj4" fmla="val -55927"/>
              </a:avLst>
            </a:prstGeom>
            <a:noFill/>
          </p:spPr>
          <p:style>
            <a:lnRef idx="2">
              <a:schemeClr val="accent1">
                <a:shade val="50000"/>
              </a:schemeClr>
            </a:lnRef>
            <a:fillRef idx="1">
              <a:schemeClr val="accent1"/>
            </a:fillRef>
            <a:effectRef idx="0">
              <a:schemeClr val="accent1"/>
            </a:effectRef>
            <a:fontRef idx="minor">
              <a:schemeClr val="lt1"/>
            </a:fontRef>
          </p:style>
          <p:txBody>
            <a:bodyPr lIns="0" rtlCol="0" anchor="ctr"/>
            <a:lstStyle/>
            <a:p>
              <a:r>
                <a:rPr lang="fr-FR" sz="1000" dirty="0">
                  <a:solidFill>
                    <a:schemeClr val="tx1"/>
                  </a:solidFill>
                </a:rPr>
                <a:t>Région</a:t>
              </a:r>
            </a:p>
          </p:txBody>
        </p:sp>
        <p:sp>
          <p:nvSpPr>
            <p:cNvPr id="59" name="Légende à une bordure 1 58"/>
            <p:cNvSpPr/>
            <p:nvPr/>
          </p:nvSpPr>
          <p:spPr>
            <a:xfrm>
              <a:off x="-699824" y="2838438"/>
              <a:ext cx="770384" cy="180600"/>
            </a:xfrm>
            <a:prstGeom prst="accentCallout1">
              <a:avLst>
                <a:gd name="adj1" fmla="val 49845"/>
                <a:gd name="adj2" fmla="val -8333"/>
                <a:gd name="adj3" fmla="val 50311"/>
                <a:gd name="adj4" fmla="val -55927"/>
              </a:avLst>
            </a:prstGeom>
            <a:noFill/>
          </p:spPr>
          <p:style>
            <a:lnRef idx="2">
              <a:schemeClr val="accent1">
                <a:shade val="50000"/>
              </a:schemeClr>
            </a:lnRef>
            <a:fillRef idx="1">
              <a:schemeClr val="accent1"/>
            </a:fillRef>
            <a:effectRef idx="0">
              <a:schemeClr val="accent1"/>
            </a:effectRef>
            <a:fontRef idx="minor">
              <a:schemeClr val="lt1"/>
            </a:fontRef>
          </p:style>
          <p:txBody>
            <a:bodyPr lIns="0" rtlCol="0" anchor="ctr"/>
            <a:lstStyle/>
            <a:p>
              <a:r>
                <a:rPr lang="fr-FR" sz="1000" dirty="0">
                  <a:solidFill>
                    <a:schemeClr val="tx1"/>
                  </a:solidFill>
                </a:rPr>
                <a:t>Bassin versant</a:t>
              </a:r>
            </a:p>
          </p:txBody>
        </p:sp>
      </p:grpSp>
      <p:pic>
        <p:nvPicPr>
          <p:cNvPr id="60" name="Picture 2"/>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170" t="6964" r="2051" b="2478"/>
          <a:stretch/>
        </p:blipFill>
        <p:spPr bwMode="auto">
          <a:xfrm>
            <a:off x="6470632" y="2233652"/>
            <a:ext cx="2631810" cy="19337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Image 26">
            <a:extLst>
              <a:ext uri="{FF2B5EF4-FFF2-40B4-BE49-F238E27FC236}">
                <a16:creationId xmlns:a16="http://schemas.microsoft.com/office/drawing/2014/main" id="{B0C9987F-F9F2-44E8-A9B4-F999D54BEFC4}"/>
              </a:ext>
            </a:extLst>
          </p:cNvPr>
          <p:cNvPicPr>
            <a:picLocks noChangeAspect="1"/>
          </p:cNvPicPr>
          <p:nvPr/>
        </p:nvPicPr>
        <p:blipFill rotWithShape="1">
          <a:blip r:embed="rId4"/>
          <a:srcRect l="35185" t="20601" r="38327" b="10801"/>
          <a:stretch/>
        </p:blipFill>
        <p:spPr>
          <a:xfrm>
            <a:off x="7399408" y="-13266"/>
            <a:ext cx="1601484" cy="2332988"/>
          </a:xfrm>
          <a:prstGeom prst="rect">
            <a:avLst/>
          </a:prstGeom>
        </p:spPr>
      </p:pic>
      <p:sp>
        <p:nvSpPr>
          <p:cNvPr id="28" name="Rectangle à coins arrondis 12">
            <a:extLst>
              <a:ext uri="{FF2B5EF4-FFF2-40B4-BE49-F238E27FC236}">
                <a16:creationId xmlns:a16="http://schemas.microsoft.com/office/drawing/2014/main" id="{38A85AA4-09B8-45DD-A8B9-6C28FCAD0907}"/>
              </a:ext>
            </a:extLst>
          </p:cNvPr>
          <p:cNvSpPr/>
          <p:nvPr/>
        </p:nvSpPr>
        <p:spPr>
          <a:xfrm>
            <a:off x="1925266" y="4043906"/>
            <a:ext cx="2062729" cy="756084"/>
          </a:xfrm>
          <a:prstGeom prst="roundRect">
            <a:avLst/>
          </a:prstGeom>
          <a:solidFill>
            <a:srgbClr val="92D050">
              <a:alpha val="60000"/>
            </a:srgb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t>SAGE</a:t>
            </a:r>
          </a:p>
          <a:p>
            <a:pPr algn="ctr"/>
            <a:r>
              <a:rPr lang="fr-FR" sz="1100" i="1" dirty="0"/>
              <a:t>Schéma d’Aménagement et de Gestion des Eaux</a:t>
            </a:r>
          </a:p>
        </p:txBody>
      </p:sp>
    </p:spTree>
    <p:extLst>
      <p:ext uri="{BB962C8B-B14F-4D97-AF65-F5344CB8AC3E}">
        <p14:creationId xmlns:p14="http://schemas.microsoft.com/office/powerpoint/2010/main" val="37135516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FR" dirty="0"/>
              <a:t>Rapports de compatibilité</a:t>
            </a:r>
          </a:p>
        </p:txBody>
      </p:sp>
      <p:sp>
        <p:nvSpPr>
          <p:cNvPr id="15" name="Organigramme : Décision 14"/>
          <p:cNvSpPr/>
          <p:nvPr/>
        </p:nvSpPr>
        <p:spPr>
          <a:xfrm>
            <a:off x="6660232" y="3150127"/>
            <a:ext cx="1296144" cy="1118437"/>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dirty="0"/>
              <a:t>Décisions dans le domaine des déchets</a:t>
            </a:r>
          </a:p>
        </p:txBody>
      </p:sp>
      <p:sp>
        <p:nvSpPr>
          <p:cNvPr id="16" name="Rectangle à coins arrondis 15"/>
          <p:cNvSpPr/>
          <p:nvPr/>
        </p:nvSpPr>
        <p:spPr>
          <a:xfrm>
            <a:off x="3177845" y="1347614"/>
            <a:ext cx="2550283" cy="756084"/>
          </a:xfrm>
          <a:prstGeom prst="roundRect">
            <a:avLst/>
          </a:prstGeom>
          <a:solidFill>
            <a:srgbClr val="00B0F0">
              <a:alpha val="60000"/>
            </a:srgb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t>DSF</a:t>
            </a:r>
          </a:p>
          <a:p>
            <a:pPr algn="ctr"/>
            <a:r>
              <a:rPr lang="fr-FR" sz="1100" i="1" dirty="0"/>
              <a:t>Objectifs Environnementaux</a:t>
            </a:r>
          </a:p>
        </p:txBody>
      </p:sp>
      <p:sp>
        <p:nvSpPr>
          <p:cNvPr id="17" name="Rectangle à coins arrondis 16"/>
          <p:cNvSpPr/>
          <p:nvPr/>
        </p:nvSpPr>
        <p:spPr>
          <a:xfrm>
            <a:off x="2627784" y="2103698"/>
            <a:ext cx="1875208" cy="756084"/>
          </a:xfrm>
          <a:prstGeom prst="roundRect">
            <a:avLst/>
          </a:prstGeom>
          <a:solidFill>
            <a:srgbClr val="00B050">
              <a:alpha val="60000"/>
            </a:srgb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t>PGRI</a:t>
            </a:r>
          </a:p>
          <a:p>
            <a:pPr algn="ctr"/>
            <a:r>
              <a:rPr lang="fr-FR" sz="1100" i="1" dirty="0"/>
              <a:t>Dispositions</a:t>
            </a:r>
          </a:p>
        </p:txBody>
      </p:sp>
      <p:sp>
        <p:nvSpPr>
          <p:cNvPr id="18" name="Rectangle à coins arrondis 17"/>
          <p:cNvSpPr/>
          <p:nvPr/>
        </p:nvSpPr>
        <p:spPr>
          <a:xfrm>
            <a:off x="4352976" y="1989284"/>
            <a:ext cx="1875208" cy="756084"/>
          </a:xfrm>
          <a:prstGeom prst="roundRect">
            <a:avLst/>
          </a:prstGeom>
          <a:solidFill>
            <a:srgbClr val="92D050">
              <a:alpha val="60000"/>
            </a:srgb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t>SDAGE</a:t>
            </a:r>
          </a:p>
          <a:p>
            <a:pPr algn="ctr"/>
            <a:r>
              <a:rPr lang="fr-FR" sz="1100" i="1" dirty="0"/>
              <a:t>Objectifs et dispositions</a:t>
            </a:r>
          </a:p>
        </p:txBody>
      </p:sp>
      <p:sp>
        <p:nvSpPr>
          <p:cNvPr id="19" name="Rectangle à coins arrondis 18"/>
          <p:cNvSpPr/>
          <p:nvPr/>
        </p:nvSpPr>
        <p:spPr>
          <a:xfrm>
            <a:off x="3177845" y="3327834"/>
            <a:ext cx="2550283" cy="756084"/>
          </a:xfrm>
          <a:prstGeom prst="roundRect">
            <a:avLst/>
          </a:prstGeom>
          <a:solidFill>
            <a:schemeClr val="bg2">
              <a:lumMod val="40000"/>
              <a:lumOff val="6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t>SRADDET</a:t>
            </a:r>
          </a:p>
          <a:p>
            <a:pPr algn="ctr"/>
            <a:r>
              <a:rPr lang="fr-FR" sz="1100" i="1" dirty="0"/>
              <a:t>Fascicule des règles</a:t>
            </a:r>
          </a:p>
        </p:txBody>
      </p:sp>
      <p:sp>
        <p:nvSpPr>
          <p:cNvPr id="22" name="Organigramme : Document 21"/>
          <p:cNvSpPr/>
          <p:nvPr/>
        </p:nvSpPr>
        <p:spPr>
          <a:xfrm>
            <a:off x="899592" y="2481740"/>
            <a:ext cx="1080120" cy="594066"/>
          </a:xfrm>
          <a:prstGeom prst="flowChartDocument">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rPr>
              <a:t>PPRI, PPRL</a:t>
            </a:r>
            <a:endParaRPr lang="fr-FR" sz="800" dirty="0">
              <a:solidFill>
                <a:schemeClr val="tx1"/>
              </a:solidFill>
            </a:endParaRPr>
          </a:p>
        </p:txBody>
      </p:sp>
      <p:sp>
        <p:nvSpPr>
          <p:cNvPr id="24" name="Organigramme : Document 23"/>
          <p:cNvSpPr/>
          <p:nvPr/>
        </p:nvSpPr>
        <p:spPr>
          <a:xfrm>
            <a:off x="4893036" y="4204579"/>
            <a:ext cx="1263140" cy="887451"/>
          </a:xfrm>
          <a:prstGeom prst="flowChartDocument">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rPr>
              <a:t>Documents sectoriels</a:t>
            </a:r>
          </a:p>
          <a:p>
            <a:pPr marL="171450" indent="-171450">
              <a:buFont typeface="Arial" panose="020B0604020202020204" pitchFamily="34" charset="0"/>
              <a:buChar char="•"/>
            </a:pPr>
            <a:r>
              <a:rPr lang="fr-FR" sz="800" dirty="0">
                <a:solidFill>
                  <a:schemeClr val="tx1"/>
                </a:solidFill>
              </a:rPr>
              <a:t>PCAET</a:t>
            </a:r>
          </a:p>
          <a:p>
            <a:pPr marL="171450" indent="-171450">
              <a:buFont typeface="Arial" panose="020B0604020202020204" pitchFamily="34" charset="0"/>
              <a:buChar char="•"/>
            </a:pPr>
            <a:r>
              <a:rPr lang="fr-FR" sz="800" dirty="0">
                <a:solidFill>
                  <a:schemeClr val="tx1"/>
                </a:solidFill>
              </a:rPr>
              <a:t>PDU</a:t>
            </a:r>
          </a:p>
          <a:p>
            <a:pPr marL="171450" indent="-171450">
              <a:buFont typeface="Arial" panose="020B0604020202020204" pitchFamily="34" charset="0"/>
              <a:buChar char="•"/>
            </a:pPr>
            <a:r>
              <a:rPr lang="fr-FR" sz="800" dirty="0">
                <a:solidFill>
                  <a:schemeClr val="tx1"/>
                </a:solidFill>
              </a:rPr>
              <a:t>Chartes PNR</a:t>
            </a:r>
            <a:endParaRPr lang="fr-FR" sz="1000" dirty="0">
              <a:solidFill>
                <a:schemeClr val="tx1"/>
              </a:solidFill>
            </a:endParaRPr>
          </a:p>
        </p:txBody>
      </p:sp>
      <p:sp>
        <p:nvSpPr>
          <p:cNvPr id="25" name="Organigramme : Décision 24"/>
          <p:cNvSpPr/>
          <p:nvPr/>
        </p:nvSpPr>
        <p:spPr>
          <a:xfrm>
            <a:off x="7380312" y="2461425"/>
            <a:ext cx="1296144" cy="1118437"/>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dirty="0"/>
              <a:t>Décisions dans le domaine de l’eau</a:t>
            </a:r>
          </a:p>
        </p:txBody>
      </p:sp>
      <p:sp>
        <p:nvSpPr>
          <p:cNvPr id="26" name="Organigramme : Document 25"/>
          <p:cNvSpPr/>
          <p:nvPr/>
        </p:nvSpPr>
        <p:spPr>
          <a:xfrm>
            <a:off x="1043608" y="2877784"/>
            <a:ext cx="1080120" cy="558062"/>
          </a:xfrm>
          <a:prstGeom prst="flowChartDocument">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rPr>
              <a:t>SAGE</a:t>
            </a:r>
          </a:p>
          <a:p>
            <a:pPr algn="ctr"/>
            <a:r>
              <a:rPr lang="fr-FR" sz="1100" dirty="0">
                <a:solidFill>
                  <a:schemeClr val="tx1"/>
                </a:solidFill>
              </a:rPr>
              <a:t>PAPI</a:t>
            </a:r>
          </a:p>
        </p:txBody>
      </p:sp>
      <p:sp>
        <p:nvSpPr>
          <p:cNvPr id="28" name="Organigramme : Décision 27"/>
          <p:cNvSpPr/>
          <p:nvPr/>
        </p:nvSpPr>
        <p:spPr>
          <a:xfrm>
            <a:off x="7380312" y="1165281"/>
            <a:ext cx="1296144" cy="1118437"/>
          </a:xfrm>
          <a:prstGeom prst="flowChartDecisi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 dirty="0"/>
              <a:t>Décisions en mer</a:t>
            </a:r>
          </a:p>
        </p:txBody>
      </p:sp>
      <p:sp>
        <p:nvSpPr>
          <p:cNvPr id="29" name="Organigramme : Document 28"/>
          <p:cNvSpPr/>
          <p:nvPr/>
        </p:nvSpPr>
        <p:spPr>
          <a:xfrm>
            <a:off x="539552" y="1252251"/>
            <a:ext cx="1224136" cy="959459"/>
          </a:xfrm>
          <a:prstGeom prst="flowChartDocument">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rPr>
              <a:t>Plans, schémas, programmes en mer</a:t>
            </a:r>
          </a:p>
        </p:txBody>
      </p:sp>
      <p:sp>
        <p:nvSpPr>
          <p:cNvPr id="23" name="Organigramme : Document 22"/>
          <p:cNvSpPr/>
          <p:nvPr/>
        </p:nvSpPr>
        <p:spPr>
          <a:xfrm>
            <a:off x="251520" y="3675225"/>
            <a:ext cx="1512168" cy="1344797"/>
          </a:xfrm>
          <a:prstGeom prst="flowChartDocument">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tx1"/>
                </a:solidFill>
              </a:rPr>
              <a:t>Documents d’urbanisme</a:t>
            </a:r>
          </a:p>
          <a:p>
            <a:pPr marL="171450" indent="-171450">
              <a:buFont typeface="Arial" panose="020B0604020202020204" pitchFamily="34" charset="0"/>
              <a:buChar char="•"/>
            </a:pPr>
            <a:r>
              <a:rPr lang="fr-FR" sz="1000" b="1" dirty="0">
                <a:solidFill>
                  <a:schemeClr val="tx1"/>
                </a:solidFill>
              </a:rPr>
              <a:t>SCOT</a:t>
            </a:r>
          </a:p>
          <a:p>
            <a:pPr marL="171450" indent="-171450">
              <a:buFont typeface="Arial" panose="020B0604020202020204" pitchFamily="34" charset="0"/>
              <a:buChar char="•"/>
            </a:pPr>
            <a:r>
              <a:rPr lang="fr-FR" sz="1000" b="1" dirty="0">
                <a:solidFill>
                  <a:schemeClr val="tx1"/>
                </a:solidFill>
              </a:rPr>
              <a:t>PLU(i)</a:t>
            </a:r>
          </a:p>
          <a:p>
            <a:pPr marL="171450" indent="-171450">
              <a:buFont typeface="Arial" panose="020B0604020202020204" pitchFamily="34" charset="0"/>
              <a:buChar char="•"/>
            </a:pPr>
            <a:r>
              <a:rPr lang="fr-FR" sz="1000" b="1" dirty="0">
                <a:solidFill>
                  <a:schemeClr val="tx1"/>
                </a:solidFill>
              </a:rPr>
              <a:t>Cartes communales</a:t>
            </a:r>
            <a:endParaRPr lang="fr-FR" sz="1100" b="1" dirty="0">
              <a:solidFill>
                <a:schemeClr val="tx1"/>
              </a:solidFill>
            </a:endParaRPr>
          </a:p>
        </p:txBody>
      </p:sp>
      <p:cxnSp>
        <p:nvCxnSpPr>
          <p:cNvPr id="39" name="Connecteur en angle 38"/>
          <p:cNvCxnSpPr>
            <a:stCxn id="17" idx="2"/>
          </p:cNvCxnSpPr>
          <p:nvPr/>
        </p:nvCxnSpPr>
        <p:spPr>
          <a:xfrm rot="5400000">
            <a:off x="2872140" y="2327394"/>
            <a:ext cx="160861" cy="1225636"/>
          </a:xfrm>
          <a:prstGeom prst="bentConnector2">
            <a:avLst/>
          </a:prstGeom>
          <a:ln w="2857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42" name="Connecteur en angle 41"/>
          <p:cNvCxnSpPr>
            <a:stCxn id="18" idx="2"/>
          </p:cNvCxnSpPr>
          <p:nvPr/>
        </p:nvCxnSpPr>
        <p:spPr>
          <a:xfrm rot="5400000">
            <a:off x="3677527" y="1407593"/>
            <a:ext cx="275278" cy="2950828"/>
          </a:xfrm>
          <a:prstGeom prst="bentConnector2">
            <a:avLst/>
          </a:prstGeom>
          <a:ln w="28575">
            <a:solidFill>
              <a:srgbClr val="FFC000"/>
            </a:solidFill>
            <a:tailEnd type="none"/>
          </a:ln>
        </p:spPr>
        <p:style>
          <a:lnRef idx="1">
            <a:schemeClr val="accent1"/>
          </a:lnRef>
          <a:fillRef idx="0">
            <a:schemeClr val="accent1"/>
          </a:fillRef>
          <a:effectRef idx="0">
            <a:schemeClr val="accent1"/>
          </a:effectRef>
          <a:fontRef idx="minor">
            <a:schemeClr val="tx1"/>
          </a:fontRef>
        </p:style>
      </p:cxnSp>
      <p:cxnSp>
        <p:nvCxnSpPr>
          <p:cNvPr id="45" name="Connecteur en angle 44"/>
          <p:cNvCxnSpPr>
            <a:stCxn id="22" idx="3"/>
            <a:endCxn id="26" idx="3"/>
          </p:cNvCxnSpPr>
          <p:nvPr/>
        </p:nvCxnSpPr>
        <p:spPr>
          <a:xfrm>
            <a:off x="1979712" y="2778773"/>
            <a:ext cx="144016" cy="378042"/>
          </a:xfrm>
          <a:prstGeom prst="bentConnector3">
            <a:avLst>
              <a:gd name="adj1" fmla="val 258732"/>
            </a:avLst>
          </a:prstGeom>
          <a:ln w="28575">
            <a:solidFill>
              <a:srgbClr val="FFC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0" name="Connecteur droit avec flèche 49"/>
          <p:cNvCxnSpPr>
            <a:endCxn id="19" idx="0"/>
          </p:cNvCxnSpPr>
          <p:nvPr/>
        </p:nvCxnSpPr>
        <p:spPr>
          <a:xfrm flipH="1">
            <a:off x="4452987" y="3020646"/>
            <a:ext cx="1" cy="307188"/>
          </a:xfrm>
          <a:prstGeom prst="straightConnector1">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55" name="Connecteur en angle 54"/>
          <p:cNvCxnSpPr>
            <a:stCxn id="19" idx="2"/>
            <a:endCxn id="24" idx="1"/>
          </p:cNvCxnSpPr>
          <p:nvPr/>
        </p:nvCxnSpPr>
        <p:spPr>
          <a:xfrm rot="16200000" flipH="1">
            <a:off x="4390818" y="4146086"/>
            <a:ext cx="564387" cy="440049"/>
          </a:xfrm>
          <a:prstGeom prst="bentConnector2">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58" name="Connecteur en angle 57"/>
          <p:cNvCxnSpPr>
            <a:stCxn id="26" idx="3"/>
            <a:endCxn id="23" idx="3"/>
          </p:cNvCxnSpPr>
          <p:nvPr/>
        </p:nvCxnSpPr>
        <p:spPr>
          <a:xfrm flipH="1">
            <a:off x="1763688" y="3156815"/>
            <a:ext cx="360040" cy="1190809"/>
          </a:xfrm>
          <a:prstGeom prst="bentConnector3">
            <a:avLst>
              <a:gd name="adj1" fmla="val -63493"/>
            </a:avLst>
          </a:prstGeom>
          <a:ln w="28575">
            <a:solidFill>
              <a:srgbClr val="FFC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8" name="Connecteur droit avec flèche 67"/>
          <p:cNvCxnSpPr>
            <a:stCxn id="16" idx="1"/>
            <a:endCxn id="29" idx="3"/>
          </p:cNvCxnSpPr>
          <p:nvPr/>
        </p:nvCxnSpPr>
        <p:spPr>
          <a:xfrm flipH="1">
            <a:off x="1763688" y="1725656"/>
            <a:ext cx="1414157" cy="6325"/>
          </a:xfrm>
          <a:prstGeom prst="straightConnector1">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71" name="Connecteur en angle 70"/>
          <p:cNvCxnSpPr>
            <a:stCxn id="19" idx="2"/>
            <a:endCxn id="23" idx="3"/>
          </p:cNvCxnSpPr>
          <p:nvPr/>
        </p:nvCxnSpPr>
        <p:spPr>
          <a:xfrm rot="5400000">
            <a:off x="2976485" y="2871122"/>
            <a:ext cx="263706" cy="2689299"/>
          </a:xfrm>
          <a:prstGeom prst="bentConnector2">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76" name="Connecteur droit avec flèche 75"/>
          <p:cNvCxnSpPr>
            <a:stCxn id="16" idx="3"/>
            <a:endCxn id="28" idx="1"/>
          </p:cNvCxnSpPr>
          <p:nvPr/>
        </p:nvCxnSpPr>
        <p:spPr>
          <a:xfrm flipV="1">
            <a:off x="5728128" y="1724500"/>
            <a:ext cx="1652184" cy="1156"/>
          </a:xfrm>
          <a:prstGeom prst="straightConnector1">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80" name="Organigramme : Document 79"/>
          <p:cNvSpPr/>
          <p:nvPr/>
        </p:nvSpPr>
        <p:spPr>
          <a:xfrm>
            <a:off x="6660232" y="2146903"/>
            <a:ext cx="864096" cy="712879"/>
          </a:xfrm>
          <a:prstGeom prst="flowChartDocument">
            <a:avLst/>
          </a:prstGeom>
          <a:solidFill>
            <a:schemeClr val="accent6">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100" dirty="0">
                <a:solidFill>
                  <a:schemeClr val="tx1"/>
                </a:solidFill>
              </a:rPr>
              <a:t>Schéma des Carrières</a:t>
            </a:r>
          </a:p>
        </p:txBody>
      </p:sp>
      <p:cxnSp>
        <p:nvCxnSpPr>
          <p:cNvPr id="82" name="Connecteur en angle 81"/>
          <p:cNvCxnSpPr>
            <a:stCxn id="18" idx="3"/>
            <a:endCxn id="80" idx="1"/>
          </p:cNvCxnSpPr>
          <p:nvPr/>
        </p:nvCxnSpPr>
        <p:spPr>
          <a:xfrm>
            <a:off x="6228184" y="2367326"/>
            <a:ext cx="432048" cy="136017"/>
          </a:xfrm>
          <a:prstGeom prst="bentConnector3">
            <a:avLst>
              <a:gd name="adj1" fmla="val 32363"/>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88" name="Connecteur en angle 87"/>
          <p:cNvCxnSpPr>
            <a:stCxn id="18" idx="2"/>
            <a:endCxn id="25" idx="1"/>
          </p:cNvCxnSpPr>
          <p:nvPr/>
        </p:nvCxnSpPr>
        <p:spPr>
          <a:xfrm rot="16200000" flipH="1">
            <a:off x="6197808" y="1838140"/>
            <a:ext cx="275276" cy="2089732"/>
          </a:xfrm>
          <a:prstGeom prst="bentConnector2">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98" name="Connecteur droit avec flèche 97"/>
          <p:cNvCxnSpPr>
            <a:stCxn id="19" idx="3"/>
            <a:endCxn id="15" idx="1"/>
          </p:cNvCxnSpPr>
          <p:nvPr/>
        </p:nvCxnSpPr>
        <p:spPr>
          <a:xfrm>
            <a:off x="5728128" y="3705876"/>
            <a:ext cx="932104" cy="3470"/>
          </a:xfrm>
          <a:prstGeom prst="straightConnector1">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111" name="Connecteur en angle 110"/>
          <p:cNvCxnSpPr>
            <a:stCxn id="18" idx="3"/>
            <a:endCxn id="28" idx="1"/>
          </p:cNvCxnSpPr>
          <p:nvPr/>
        </p:nvCxnSpPr>
        <p:spPr>
          <a:xfrm flipV="1">
            <a:off x="6228184" y="1724500"/>
            <a:ext cx="1152128" cy="642826"/>
          </a:xfrm>
          <a:prstGeom prst="bentConnector3">
            <a:avLst>
              <a:gd name="adj1" fmla="val 23545"/>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6" name="Connecteur en angle 5"/>
          <p:cNvCxnSpPr>
            <a:stCxn id="16" idx="1"/>
            <a:endCxn id="23" idx="3"/>
          </p:cNvCxnSpPr>
          <p:nvPr/>
        </p:nvCxnSpPr>
        <p:spPr>
          <a:xfrm rot="10800000" flipV="1">
            <a:off x="1763689" y="1725656"/>
            <a:ext cx="1414157" cy="2621968"/>
          </a:xfrm>
          <a:prstGeom prst="bentConnector3">
            <a:avLst>
              <a:gd name="adj1" fmla="val 50000"/>
            </a:avLst>
          </a:prstGeom>
          <a:ln w="28575">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4" name="Connecteur droit avec flèche 3">
            <a:extLst>
              <a:ext uri="{FF2B5EF4-FFF2-40B4-BE49-F238E27FC236}">
                <a16:creationId xmlns:a16="http://schemas.microsoft.com/office/drawing/2014/main" id="{05922EE9-C7F8-4D1E-87B8-DB5EBFFA8559}"/>
              </a:ext>
            </a:extLst>
          </p:cNvPr>
          <p:cNvCxnSpPr>
            <a:cxnSpLocks/>
          </p:cNvCxnSpPr>
          <p:nvPr/>
        </p:nvCxnSpPr>
        <p:spPr>
          <a:xfrm>
            <a:off x="1259632" y="3435846"/>
            <a:ext cx="0" cy="270030"/>
          </a:xfrm>
          <a:prstGeom prst="straightConnector1">
            <a:avLst/>
          </a:prstGeom>
          <a:ln w="28575">
            <a:tailEnd type="triangle"/>
          </a:ln>
        </p:spPr>
        <p:style>
          <a:lnRef idx="1">
            <a:schemeClr val="accent3"/>
          </a:lnRef>
          <a:fillRef idx="0">
            <a:schemeClr val="accent3"/>
          </a:fillRef>
          <a:effectRef idx="0">
            <a:schemeClr val="accent3"/>
          </a:effectRef>
          <a:fontRef idx="minor">
            <a:schemeClr val="tx1"/>
          </a:fontRef>
        </p:style>
      </p:cxnSp>
      <p:cxnSp>
        <p:nvCxnSpPr>
          <p:cNvPr id="38" name="Connecteur droit avec flèche 37">
            <a:extLst>
              <a:ext uri="{FF2B5EF4-FFF2-40B4-BE49-F238E27FC236}">
                <a16:creationId xmlns:a16="http://schemas.microsoft.com/office/drawing/2014/main" id="{5728DB32-36D2-475B-A31F-54A2BC0B1F3A}"/>
              </a:ext>
            </a:extLst>
          </p:cNvPr>
          <p:cNvCxnSpPr>
            <a:cxnSpLocks/>
          </p:cNvCxnSpPr>
          <p:nvPr/>
        </p:nvCxnSpPr>
        <p:spPr>
          <a:xfrm>
            <a:off x="971600" y="3003798"/>
            <a:ext cx="0" cy="702078"/>
          </a:xfrm>
          <a:prstGeom prst="straightConnector1">
            <a:avLst/>
          </a:prstGeom>
          <a:ln w="28575">
            <a:tailEnd type="triangle"/>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2441059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294967295"/>
          </p:nvPr>
        </p:nvSpPr>
        <p:spPr>
          <a:xfrm>
            <a:off x="7398713" y="4783500"/>
            <a:ext cx="1350000" cy="360000"/>
          </a:xfrm>
          <a:prstGeom prst="rect">
            <a:avLst/>
          </a:prstGeom>
        </p:spPr>
        <p:txBody>
          <a:bodyPr/>
          <a:lstStyle/>
          <a:p>
            <a:fld id="{733122C9-A0B9-462F-8757-0847AD287B63}" type="slidenum">
              <a:rPr lang="fr-FR" smtClean="0"/>
              <a:pPr/>
              <a:t>6</a:t>
            </a:fld>
            <a:endParaRPr lang="fr-FR" dirty="0"/>
          </a:p>
        </p:txBody>
      </p:sp>
      <p:sp>
        <p:nvSpPr>
          <p:cNvPr id="6" name="Espace réservé de la date 5"/>
          <p:cNvSpPr>
            <a:spLocks noGrp="1"/>
          </p:cNvSpPr>
          <p:nvPr>
            <p:ph type="dt" sz="half" idx="4294967295"/>
          </p:nvPr>
        </p:nvSpPr>
        <p:spPr>
          <a:xfrm>
            <a:off x="323850" y="4797631"/>
            <a:ext cx="1170000" cy="345869"/>
          </a:xfrm>
        </p:spPr>
        <p:txBody>
          <a:bodyPr/>
          <a:lstStyle/>
          <a:p>
            <a:fld id="{251C71F6-E0A6-1740-B64F-38F332886BAF}" type="datetime1">
              <a:rPr lang="fr-FR" cap="all" smtClean="0"/>
              <a:pPr/>
              <a:t>02/10/2023</a:t>
            </a:fld>
            <a:endParaRPr lang="fr-FR" cap="all" dirty="0"/>
          </a:p>
        </p:txBody>
      </p:sp>
      <p:sp>
        <p:nvSpPr>
          <p:cNvPr id="9" name="Espace réservé du texte 8"/>
          <p:cNvSpPr>
            <a:spLocks noGrp="1"/>
          </p:cNvSpPr>
          <p:nvPr>
            <p:ph type="body" sz="quarter" idx="13"/>
          </p:nvPr>
        </p:nvSpPr>
        <p:spPr/>
        <p:txBody>
          <a:bodyPr/>
          <a:lstStyle/>
          <a:p>
            <a:r>
              <a:rPr lang="fr-FR" dirty="0"/>
              <a:t>Non exhaustif, sur le volet développement économique en particulier (SRADDET)</a:t>
            </a:r>
          </a:p>
        </p:txBody>
      </p:sp>
      <p:sp>
        <p:nvSpPr>
          <p:cNvPr id="8" name="Titre 7"/>
          <p:cNvSpPr>
            <a:spLocks noGrp="1"/>
          </p:cNvSpPr>
          <p:nvPr>
            <p:ph type="title"/>
          </p:nvPr>
        </p:nvSpPr>
        <p:spPr/>
        <p:txBody>
          <a:bodyPr/>
          <a:lstStyle/>
          <a:p>
            <a:r>
              <a:rPr lang="fr-FR" dirty="0"/>
              <a:t>Les grands principes</a:t>
            </a:r>
          </a:p>
        </p:txBody>
      </p:sp>
      <p:sp>
        <p:nvSpPr>
          <p:cNvPr id="10" name="Espace réservé du texte 9"/>
          <p:cNvSpPr>
            <a:spLocks noGrp="1"/>
          </p:cNvSpPr>
          <p:nvPr>
            <p:ph type="body" sz="quarter" idx="14"/>
          </p:nvPr>
        </p:nvSpPr>
        <p:spPr/>
        <p:txBody>
          <a:bodyPr/>
          <a:lstStyle/>
          <a:p>
            <a:pPr marL="377825" indent="-285750">
              <a:lnSpc>
                <a:spcPct val="150000"/>
              </a:lnSpc>
              <a:buFont typeface="Arial" panose="020B0604020202020204" pitchFamily="34" charset="0"/>
              <a:buChar char="•"/>
            </a:pPr>
            <a:r>
              <a:rPr lang="fr-FR" sz="1800" dirty="0"/>
              <a:t>Planifier sur le long terme</a:t>
            </a:r>
          </a:p>
          <a:p>
            <a:pPr marL="377825" indent="-285750">
              <a:lnSpc>
                <a:spcPct val="150000"/>
              </a:lnSpc>
              <a:buFont typeface="Arial" panose="020B0604020202020204" pitchFamily="34" charset="0"/>
              <a:buChar char="•"/>
            </a:pPr>
            <a:r>
              <a:rPr lang="fr-FR" sz="1800" dirty="0"/>
              <a:t>Veiller à l’adéquation développement / ressources</a:t>
            </a:r>
          </a:p>
          <a:p>
            <a:pPr marL="377825" indent="-285750">
              <a:lnSpc>
                <a:spcPct val="150000"/>
              </a:lnSpc>
              <a:buFont typeface="Arial" panose="020B0604020202020204" pitchFamily="34" charset="0"/>
              <a:buChar char="•"/>
            </a:pPr>
            <a:r>
              <a:rPr lang="fr-FR" sz="1800" dirty="0"/>
              <a:t>Privilégier les espaces naturels (et agricoles)</a:t>
            </a:r>
          </a:p>
          <a:p>
            <a:pPr marL="377825" indent="-285750">
              <a:lnSpc>
                <a:spcPct val="150000"/>
              </a:lnSpc>
              <a:buFont typeface="Arial" panose="020B0604020202020204" pitchFamily="34" charset="0"/>
              <a:buChar char="•"/>
            </a:pPr>
            <a:r>
              <a:rPr lang="fr-FR" sz="1800" dirty="0"/>
              <a:t>Réduire la vulnérabilité</a:t>
            </a:r>
          </a:p>
          <a:p>
            <a:pPr marL="377825" indent="-285750">
              <a:lnSpc>
                <a:spcPct val="150000"/>
              </a:lnSpc>
              <a:buFont typeface="Arial" panose="020B0604020202020204" pitchFamily="34" charset="0"/>
              <a:buChar char="•"/>
            </a:pPr>
            <a:r>
              <a:rPr lang="fr-FR" sz="1800" dirty="0"/>
              <a:t>Développer les connaissances, sensibiliser</a:t>
            </a:r>
          </a:p>
        </p:txBody>
      </p:sp>
    </p:spTree>
    <p:extLst>
      <p:ext uri="{BB962C8B-B14F-4D97-AF65-F5344CB8AC3E}">
        <p14:creationId xmlns:p14="http://schemas.microsoft.com/office/powerpoint/2010/main" val="1391878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294967295"/>
          </p:nvPr>
        </p:nvSpPr>
        <p:spPr>
          <a:xfrm>
            <a:off x="7398713" y="4783500"/>
            <a:ext cx="1350000" cy="360000"/>
          </a:xfrm>
          <a:prstGeom prst="rect">
            <a:avLst/>
          </a:prstGeom>
        </p:spPr>
        <p:txBody>
          <a:bodyPr/>
          <a:lstStyle/>
          <a:p>
            <a:fld id="{733122C9-A0B9-462F-8757-0847AD287B63}" type="slidenum">
              <a:rPr lang="fr-FR" smtClean="0"/>
              <a:pPr/>
              <a:t>7</a:t>
            </a:fld>
            <a:endParaRPr lang="fr-FR" dirty="0"/>
          </a:p>
        </p:txBody>
      </p:sp>
      <p:sp>
        <p:nvSpPr>
          <p:cNvPr id="6" name="Espace réservé de la date 5"/>
          <p:cNvSpPr>
            <a:spLocks noGrp="1"/>
          </p:cNvSpPr>
          <p:nvPr>
            <p:ph type="dt" sz="half" idx="4294967295"/>
          </p:nvPr>
        </p:nvSpPr>
        <p:spPr>
          <a:xfrm>
            <a:off x="323850" y="4797631"/>
            <a:ext cx="1170000" cy="345869"/>
          </a:xfrm>
        </p:spPr>
        <p:txBody>
          <a:bodyPr/>
          <a:lstStyle/>
          <a:p>
            <a:fld id="{251C71F6-E0A6-1740-B64F-38F332886BAF}" type="datetime1">
              <a:rPr lang="fr-FR" cap="all" smtClean="0"/>
              <a:pPr/>
              <a:t>02/10/2023</a:t>
            </a:fld>
            <a:endParaRPr lang="fr-FR" cap="all" dirty="0"/>
          </a:p>
        </p:txBody>
      </p:sp>
      <p:sp>
        <p:nvSpPr>
          <p:cNvPr id="9" name="Espace réservé du texte 8"/>
          <p:cNvSpPr>
            <a:spLocks noGrp="1"/>
          </p:cNvSpPr>
          <p:nvPr>
            <p:ph type="body" sz="quarter" idx="13"/>
          </p:nvPr>
        </p:nvSpPr>
        <p:spPr/>
        <p:txBody>
          <a:bodyPr/>
          <a:lstStyle/>
          <a:p>
            <a:r>
              <a:rPr lang="fr-FR" dirty="0"/>
              <a:t>Les grands principes</a:t>
            </a:r>
          </a:p>
        </p:txBody>
      </p:sp>
      <p:sp>
        <p:nvSpPr>
          <p:cNvPr id="8" name="Titre 7"/>
          <p:cNvSpPr>
            <a:spLocks noGrp="1"/>
          </p:cNvSpPr>
          <p:nvPr>
            <p:ph type="title"/>
          </p:nvPr>
        </p:nvSpPr>
        <p:spPr/>
        <p:txBody>
          <a:bodyPr/>
          <a:lstStyle/>
          <a:p>
            <a:r>
              <a:rPr lang="fr-FR" dirty="0"/>
              <a:t>Planifier sur le long terme</a:t>
            </a:r>
          </a:p>
        </p:txBody>
      </p:sp>
      <p:sp>
        <p:nvSpPr>
          <p:cNvPr id="10" name="Espace réservé du texte 9"/>
          <p:cNvSpPr>
            <a:spLocks noGrp="1"/>
          </p:cNvSpPr>
          <p:nvPr>
            <p:ph type="body" sz="quarter" idx="14"/>
          </p:nvPr>
        </p:nvSpPr>
        <p:spPr>
          <a:xfrm>
            <a:off x="323850" y="1798330"/>
            <a:ext cx="3960118" cy="2880320"/>
          </a:xfrm>
        </p:spPr>
        <p:txBody>
          <a:bodyPr/>
          <a:lstStyle/>
          <a:p>
            <a:pPr marL="377825" indent="-285750">
              <a:buFont typeface="Arial" panose="020B0604020202020204" pitchFamily="34" charset="0"/>
              <a:buChar char="•"/>
            </a:pPr>
            <a:r>
              <a:rPr lang="fr-FR" dirty="0"/>
              <a:t>Développer des stratégies locales de gestion de la bande côtière</a:t>
            </a:r>
          </a:p>
          <a:p>
            <a:pPr marL="817200" lvl="2" indent="-285750"/>
            <a:r>
              <a:rPr lang="fr-FR" dirty="0"/>
              <a:t>Indiquent où tenir la ligne, laisser faire ou reculer à horizons 2050 et 2100</a:t>
            </a:r>
          </a:p>
          <a:p>
            <a:pPr marL="817200" lvl="2" indent="-285750"/>
            <a:r>
              <a:rPr lang="fr-FR" dirty="0"/>
              <a:t>Couvrent enjeux économiques </a:t>
            </a:r>
            <a:r>
              <a:rPr lang="fr-FR" u="sng" dirty="0"/>
              <a:t>et écologiques</a:t>
            </a:r>
          </a:p>
          <a:p>
            <a:pPr marL="817200" lvl="2" indent="-285750"/>
            <a:r>
              <a:rPr lang="fr-FR" dirty="0"/>
              <a:t>Doivent être prises en compte par les stratégies Etat de gestion du DPM</a:t>
            </a:r>
          </a:p>
          <a:p>
            <a:pPr marL="377825" indent="-285750">
              <a:spcBef>
                <a:spcPts val="1200"/>
              </a:spcBef>
              <a:buFont typeface="Arial" panose="020B0604020202020204" pitchFamily="34" charset="0"/>
              <a:buChar char="•"/>
            </a:pPr>
            <a:r>
              <a:rPr lang="fr-FR" dirty="0"/>
              <a:t>Développer des stratégies foncières (zones d’érosion, réserves)</a:t>
            </a:r>
          </a:p>
          <a:p>
            <a:pPr marL="377825" indent="-285750">
              <a:spcBef>
                <a:spcPts val="1200"/>
              </a:spcBef>
              <a:buFont typeface="Arial" panose="020B0604020202020204" pitchFamily="34" charset="0"/>
              <a:buChar char="•"/>
            </a:pPr>
            <a:r>
              <a:rPr lang="fr-FR" dirty="0"/>
              <a:t>Raisonner aux bonnes échelles</a:t>
            </a:r>
          </a:p>
          <a:p>
            <a:pPr marL="817200" lvl="2" indent="-285750">
              <a:spcBef>
                <a:spcPts val="0"/>
              </a:spcBef>
              <a:spcAft>
                <a:spcPts val="0"/>
              </a:spcAft>
            </a:pPr>
            <a:r>
              <a:rPr lang="fr-FR" dirty="0"/>
              <a:t>Prendre en compte les repères climatiques dans les décisions de planification et de financement</a:t>
            </a:r>
          </a:p>
          <a:p>
            <a:pPr marL="817200" lvl="2" indent="-285750">
              <a:spcBef>
                <a:spcPts val="0"/>
              </a:spcBef>
              <a:spcAft>
                <a:spcPts val="0"/>
              </a:spcAft>
            </a:pPr>
            <a:r>
              <a:rPr lang="fr-FR" dirty="0"/>
              <a:t>Etudes et gouvernance à l’échelle des cellules </a:t>
            </a:r>
            <a:r>
              <a:rPr lang="fr-FR" dirty="0" err="1"/>
              <a:t>hydromorphosédimentaires</a:t>
            </a:r>
            <a:r>
              <a:rPr lang="fr-FR" dirty="0"/>
              <a:t> ou des bassins versants</a:t>
            </a:r>
          </a:p>
          <a:p>
            <a:endParaRPr lang="fr-FR" dirty="0"/>
          </a:p>
        </p:txBody>
      </p:sp>
      <p:sp>
        <p:nvSpPr>
          <p:cNvPr id="12" name="Rectangle 11"/>
          <p:cNvSpPr/>
          <p:nvPr/>
        </p:nvSpPr>
        <p:spPr>
          <a:xfrm>
            <a:off x="4427984" y="1237506"/>
            <a:ext cx="216024" cy="6099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DSF</a:t>
            </a:r>
          </a:p>
        </p:txBody>
      </p:sp>
      <p:sp>
        <p:nvSpPr>
          <p:cNvPr id="13" name="Rectangle 12"/>
          <p:cNvSpPr/>
          <p:nvPr/>
        </p:nvSpPr>
        <p:spPr>
          <a:xfrm>
            <a:off x="4644008" y="1237506"/>
            <a:ext cx="216024" cy="6099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SDAGE</a:t>
            </a:r>
          </a:p>
        </p:txBody>
      </p:sp>
      <p:sp>
        <p:nvSpPr>
          <p:cNvPr id="14" name="Rectangle 13"/>
          <p:cNvSpPr/>
          <p:nvPr/>
        </p:nvSpPr>
        <p:spPr>
          <a:xfrm>
            <a:off x="4860032" y="1237506"/>
            <a:ext cx="216024" cy="6099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PGRI</a:t>
            </a:r>
          </a:p>
        </p:txBody>
      </p:sp>
      <p:sp>
        <p:nvSpPr>
          <p:cNvPr id="15" name="Rectangle 14"/>
          <p:cNvSpPr/>
          <p:nvPr/>
        </p:nvSpPr>
        <p:spPr>
          <a:xfrm>
            <a:off x="5076056" y="1237506"/>
            <a:ext cx="216024" cy="609908"/>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SRADETT</a:t>
            </a:r>
          </a:p>
        </p:txBody>
      </p:sp>
      <p:sp>
        <p:nvSpPr>
          <p:cNvPr id="16" name="Rectangle 15"/>
          <p:cNvSpPr/>
          <p:nvPr/>
        </p:nvSpPr>
        <p:spPr>
          <a:xfrm>
            <a:off x="4427984" y="2325246"/>
            <a:ext cx="216024" cy="2160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17" name="Rectangle 16"/>
          <p:cNvSpPr/>
          <p:nvPr/>
        </p:nvSpPr>
        <p:spPr>
          <a:xfrm>
            <a:off x="4644008" y="2325246"/>
            <a:ext cx="216024" cy="2160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18" name="Rectangle 17"/>
          <p:cNvSpPr/>
          <p:nvPr/>
        </p:nvSpPr>
        <p:spPr>
          <a:xfrm>
            <a:off x="4860032" y="2325246"/>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19" name="Rectangle 18"/>
          <p:cNvSpPr/>
          <p:nvPr/>
        </p:nvSpPr>
        <p:spPr>
          <a:xfrm>
            <a:off x="5076056" y="2325246"/>
            <a:ext cx="216024" cy="216024"/>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4" name="Rectangle 23"/>
          <p:cNvSpPr/>
          <p:nvPr/>
        </p:nvSpPr>
        <p:spPr>
          <a:xfrm>
            <a:off x="4427984" y="3386698"/>
            <a:ext cx="216024" cy="2160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5" name="Rectangle 24"/>
          <p:cNvSpPr/>
          <p:nvPr/>
        </p:nvSpPr>
        <p:spPr>
          <a:xfrm>
            <a:off x="4644008" y="3386698"/>
            <a:ext cx="216024" cy="2160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6" name="Rectangle 25"/>
          <p:cNvSpPr/>
          <p:nvPr/>
        </p:nvSpPr>
        <p:spPr>
          <a:xfrm>
            <a:off x="4860032" y="3386698"/>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7" name="Rectangle 26"/>
          <p:cNvSpPr/>
          <p:nvPr/>
        </p:nvSpPr>
        <p:spPr>
          <a:xfrm>
            <a:off x="5076056" y="3386698"/>
            <a:ext cx="216024" cy="216024"/>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pic>
        <p:nvPicPr>
          <p:cNvPr id="2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6781" b="3210"/>
          <a:stretch/>
        </p:blipFill>
        <p:spPr bwMode="auto">
          <a:xfrm>
            <a:off x="5309641" y="1851670"/>
            <a:ext cx="3816329" cy="28129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Rectangle 28"/>
          <p:cNvSpPr/>
          <p:nvPr/>
        </p:nvSpPr>
        <p:spPr>
          <a:xfrm>
            <a:off x="4427984" y="4269462"/>
            <a:ext cx="216024" cy="2160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0" name="Rectangle 29"/>
          <p:cNvSpPr/>
          <p:nvPr/>
        </p:nvSpPr>
        <p:spPr>
          <a:xfrm>
            <a:off x="4644008" y="4269462"/>
            <a:ext cx="216024" cy="2160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3" name="Rectangle 32"/>
          <p:cNvSpPr/>
          <p:nvPr/>
        </p:nvSpPr>
        <p:spPr>
          <a:xfrm>
            <a:off x="4427984" y="2556510"/>
            <a:ext cx="216024" cy="2160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4" name="Rectangle 33"/>
          <p:cNvSpPr/>
          <p:nvPr/>
        </p:nvSpPr>
        <p:spPr>
          <a:xfrm>
            <a:off x="4644008" y="2556510"/>
            <a:ext cx="216024" cy="2160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5" name="Rectangle 34"/>
          <p:cNvSpPr/>
          <p:nvPr/>
        </p:nvSpPr>
        <p:spPr>
          <a:xfrm>
            <a:off x="4860032" y="2556510"/>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6" name="Rectangle 35"/>
          <p:cNvSpPr/>
          <p:nvPr/>
        </p:nvSpPr>
        <p:spPr>
          <a:xfrm>
            <a:off x="5076056" y="2556510"/>
            <a:ext cx="216024" cy="216024"/>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7" name="Rectangle 36"/>
          <p:cNvSpPr/>
          <p:nvPr/>
        </p:nvSpPr>
        <p:spPr>
          <a:xfrm>
            <a:off x="4644008" y="2785110"/>
            <a:ext cx="216024" cy="2160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8" name="Rectangle 37"/>
          <p:cNvSpPr/>
          <p:nvPr/>
        </p:nvSpPr>
        <p:spPr>
          <a:xfrm>
            <a:off x="4860032" y="2785110"/>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9" name="Rectangle 38"/>
          <p:cNvSpPr/>
          <p:nvPr/>
        </p:nvSpPr>
        <p:spPr>
          <a:xfrm>
            <a:off x="4427984" y="4515966"/>
            <a:ext cx="216024" cy="2160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0" name="Rectangle 39"/>
          <p:cNvSpPr/>
          <p:nvPr/>
        </p:nvSpPr>
        <p:spPr>
          <a:xfrm>
            <a:off x="4644008" y="4515966"/>
            <a:ext cx="216024" cy="2160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1" name="Rectangle 40"/>
          <p:cNvSpPr/>
          <p:nvPr/>
        </p:nvSpPr>
        <p:spPr>
          <a:xfrm>
            <a:off x="4860032" y="4515966"/>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2" name="Rectangle 41"/>
          <p:cNvSpPr/>
          <p:nvPr/>
        </p:nvSpPr>
        <p:spPr>
          <a:xfrm>
            <a:off x="5076056" y="4515966"/>
            <a:ext cx="216024" cy="216024"/>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Tree>
    <p:extLst>
      <p:ext uri="{BB962C8B-B14F-4D97-AF65-F5344CB8AC3E}">
        <p14:creationId xmlns:p14="http://schemas.microsoft.com/office/powerpoint/2010/main" val="4201380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4294967295"/>
          </p:nvPr>
        </p:nvSpPr>
        <p:spPr>
          <a:xfrm>
            <a:off x="7398713" y="4783500"/>
            <a:ext cx="1350000" cy="360000"/>
          </a:xfrm>
          <a:prstGeom prst="rect">
            <a:avLst/>
          </a:prstGeom>
        </p:spPr>
        <p:txBody>
          <a:bodyPr/>
          <a:lstStyle/>
          <a:p>
            <a:fld id="{733122C9-A0B9-462F-8757-0847AD287B63}" type="slidenum">
              <a:rPr lang="fr-FR" smtClean="0"/>
              <a:pPr/>
              <a:t>8</a:t>
            </a:fld>
            <a:endParaRPr lang="fr-FR" dirty="0"/>
          </a:p>
        </p:txBody>
      </p:sp>
      <p:sp>
        <p:nvSpPr>
          <p:cNvPr id="6" name="Espace réservé de la date 5"/>
          <p:cNvSpPr>
            <a:spLocks noGrp="1"/>
          </p:cNvSpPr>
          <p:nvPr>
            <p:ph type="dt" sz="half" idx="4294967295"/>
          </p:nvPr>
        </p:nvSpPr>
        <p:spPr>
          <a:xfrm>
            <a:off x="323850" y="4797631"/>
            <a:ext cx="1170000" cy="345869"/>
          </a:xfrm>
        </p:spPr>
        <p:txBody>
          <a:bodyPr/>
          <a:lstStyle/>
          <a:p>
            <a:fld id="{251C71F6-E0A6-1740-B64F-38F332886BAF}" type="datetime1">
              <a:rPr lang="fr-FR" cap="all" smtClean="0"/>
              <a:pPr/>
              <a:t>02/10/2023</a:t>
            </a:fld>
            <a:endParaRPr lang="fr-FR" cap="all" dirty="0"/>
          </a:p>
        </p:txBody>
      </p:sp>
      <p:sp>
        <p:nvSpPr>
          <p:cNvPr id="9" name="Espace réservé du texte 8"/>
          <p:cNvSpPr>
            <a:spLocks noGrp="1"/>
          </p:cNvSpPr>
          <p:nvPr>
            <p:ph type="body" sz="quarter" idx="13"/>
          </p:nvPr>
        </p:nvSpPr>
        <p:spPr/>
        <p:txBody>
          <a:bodyPr/>
          <a:lstStyle/>
          <a:p>
            <a:r>
              <a:rPr lang="fr-FR" dirty="0"/>
              <a:t>Les grands principes</a:t>
            </a:r>
          </a:p>
        </p:txBody>
      </p:sp>
      <p:sp>
        <p:nvSpPr>
          <p:cNvPr id="8" name="Titre 7"/>
          <p:cNvSpPr>
            <a:spLocks noGrp="1"/>
          </p:cNvSpPr>
          <p:nvPr>
            <p:ph type="title"/>
          </p:nvPr>
        </p:nvSpPr>
        <p:spPr/>
        <p:txBody>
          <a:bodyPr/>
          <a:lstStyle/>
          <a:p>
            <a:r>
              <a:rPr lang="fr-FR" dirty="0"/>
              <a:t>Veiller à l’adéquation développement / ressources</a:t>
            </a:r>
          </a:p>
        </p:txBody>
      </p:sp>
      <p:sp>
        <p:nvSpPr>
          <p:cNvPr id="10" name="Espace réservé du texte 9"/>
          <p:cNvSpPr>
            <a:spLocks noGrp="1"/>
          </p:cNvSpPr>
          <p:nvPr>
            <p:ph type="body" sz="quarter" idx="14"/>
          </p:nvPr>
        </p:nvSpPr>
        <p:spPr>
          <a:xfrm>
            <a:off x="323850" y="1635646"/>
            <a:ext cx="4032126" cy="2638008"/>
          </a:xfrm>
        </p:spPr>
        <p:txBody>
          <a:bodyPr/>
          <a:lstStyle/>
          <a:p>
            <a:pPr marL="377825" indent="-285750">
              <a:buFont typeface="Arial" panose="020B0604020202020204" pitchFamily="34" charset="0"/>
              <a:buChar char="•"/>
            </a:pPr>
            <a:endParaRPr lang="fr-FR" sz="1200" dirty="0"/>
          </a:p>
          <a:p>
            <a:pPr marL="377825" indent="-285750">
              <a:buFont typeface="Arial" panose="020B0604020202020204" pitchFamily="34" charset="0"/>
              <a:buChar char="•"/>
            </a:pPr>
            <a:r>
              <a:rPr lang="fr-FR" sz="1200" dirty="0"/>
              <a:t>Pour la ressource en eau</a:t>
            </a:r>
          </a:p>
          <a:p>
            <a:pPr marL="817200" lvl="2" indent="-285750"/>
            <a:r>
              <a:rPr lang="fr-FR" sz="900" dirty="0"/>
              <a:t>Réaliser un bilan adéquation ressource / projet</a:t>
            </a:r>
          </a:p>
          <a:p>
            <a:pPr marL="817200" lvl="2" indent="-285750"/>
            <a:r>
              <a:rPr lang="fr-FR" sz="900" dirty="0"/>
              <a:t>Intégrer la capacité de dilution des pollutions sur le long terme</a:t>
            </a:r>
          </a:p>
          <a:p>
            <a:pPr marL="817200" lvl="2" indent="-285750"/>
            <a:r>
              <a:rPr lang="fr-FR" sz="900" dirty="0"/>
              <a:t>Prendre en compte le risque d’intrusion saline</a:t>
            </a:r>
          </a:p>
          <a:p>
            <a:pPr marL="377825" indent="-285750">
              <a:spcBef>
                <a:spcPts val="1200"/>
              </a:spcBef>
              <a:buFont typeface="Arial" panose="020B0604020202020204" pitchFamily="34" charset="0"/>
              <a:buChar char="•"/>
            </a:pPr>
            <a:r>
              <a:rPr lang="fr-FR" sz="1200" dirty="0"/>
              <a:t>Pour la gestion du ruissellement</a:t>
            </a:r>
          </a:p>
          <a:p>
            <a:pPr marL="817200" lvl="2" indent="-285750"/>
            <a:r>
              <a:rPr lang="fr-FR" sz="900" dirty="0"/>
              <a:t>Réaliser des zonages pluviaux et les intégrer aux documents d’urbanisme</a:t>
            </a:r>
          </a:p>
          <a:p>
            <a:pPr marL="817200" lvl="2" indent="-285750"/>
            <a:r>
              <a:rPr lang="fr-FR" sz="900" dirty="0"/>
              <a:t>Prévoir la gestion à la source des eaux pluviales dans les projets (ex : pas de rejet vers les réseaux pour les pluies courantes)</a:t>
            </a:r>
          </a:p>
          <a:p>
            <a:pPr marL="817200" lvl="2" indent="-285750"/>
            <a:r>
              <a:rPr lang="fr-FR" sz="900" dirty="0"/>
              <a:t>Eviter voire réduire l’imperméabilisation</a:t>
            </a:r>
          </a:p>
          <a:p>
            <a:pPr marL="377825" indent="-285750">
              <a:spcBef>
                <a:spcPts val="1200"/>
              </a:spcBef>
              <a:buFont typeface="Arial" panose="020B0604020202020204" pitchFamily="34" charset="0"/>
              <a:buChar char="•"/>
            </a:pPr>
            <a:r>
              <a:rPr lang="fr-FR" sz="1200" dirty="0"/>
              <a:t>Pour la gestion des crues</a:t>
            </a:r>
          </a:p>
          <a:p>
            <a:pPr marL="817200" lvl="2" indent="-285750"/>
            <a:r>
              <a:rPr lang="fr-FR" sz="900" dirty="0"/>
              <a:t>Prévoir la transparence hydraulique des nouveaux aménagements</a:t>
            </a:r>
          </a:p>
          <a:p>
            <a:pPr marL="817200" lvl="2" indent="-285750"/>
            <a:r>
              <a:rPr lang="fr-FR" sz="900" dirty="0"/>
              <a:t>Le cas des installations portuaires</a:t>
            </a:r>
          </a:p>
        </p:txBody>
      </p:sp>
      <p:sp>
        <p:nvSpPr>
          <p:cNvPr id="12" name="Rectangle 11"/>
          <p:cNvSpPr/>
          <p:nvPr/>
        </p:nvSpPr>
        <p:spPr>
          <a:xfrm>
            <a:off x="4427984" y="1237506"/>
            <a:ext cx="216024" cy="6099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DSF</a:t>
            </a:r>
          </a:p>
        </p:txBody>
      </p:sp>
      <p:sp>
        <p:nvSpPr>
          <p:cNvPr id="13" name="Rectangle 12"/>
          <p:cNvSpPr/>
          <p:nvPr/>
        </p:nvSpPr>
        <p:spPr>
          <a:xfrm>
            <a:off x="4644008" y="1237506"/>
            <a:ext cx="216024" cy="6099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SDAGE</a:t>
            </a:r>
          </a:p>
        </p:txBody>
      </p:sp>
      <p:sp>
        <p:nvSpPr>
          <p:cNvPr id="14" name="Rectangle 13"/>
          <p:cNvSpPr/>
          <p:nvPr/>
        </p:nvSpPr>
        <p:spPr>
          <a:xfrm>
            <a:off x="4860032" y="1237506"/>
            <a:ext cx="216024" cy="6099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PGRI</a:t>
            </a:r>
          </a:p>
        </p:txBody>
      </p:sp>
      <p:sp>
        <p:nvSpPr>
          <p:cNvPr id="15" name="Rectangle 14"/>
          <p:cNvSpPr/>
          <p:nvPr/>
        </p:nvSpPr>
        <p:spPr>
          <a:xfrm>
            <a:off x="5076056" y="1237506"/>
            <a:ext cx="216024" cy="609908"/>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SRADETT</a:t>
            </a:r>
          </a:p>
        </p:txBody>
      </p:sp>
      <p:sp>
        <p:nvSpPr>
          <p:cNvPr id="25" name="Rectangle 24"/>
          <p:cNvSpPr/>
          <p:nvPr/>
        </p:nvSpPr>
        <p:spPr>
          <a:xfrm>
            <a:off x="4644008" y="4254986"/>
            <a:ext cx="216024" cy="2160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6" name="Rectangle 25"/>
          <p:cNvSpPr/>
          <p:nvPr/>
        </p:nvSpPr>
        <p:spPr>
          <a:xfrm>
            <a:off x="4860032" y="4254986"/>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0" name="Rectangle 19"/>
          <p:cNvSpPr/>
          <p:nvPr/>
        </p:nvSpPr>
        <p:spPr>
          <a:xfrm>
            <a:off x="4860032" y="4535398"/>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1" name="Rectangle 20"/>
          <p:cNvSpPr/>
          <p:nvPr/>
        </p:nvSpPr>
        <p:spPr>
          <a:xfrm>
            <a:off x="4644008" y="3368030"/>
            <a:ext cx="216024" cy="2160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2" name="Rectangle 21"/>
          <p:cNvSpPr/>
          <p:nvPr/>
        </p:nvSpPr>
        <p:spPr>
          <a:xfrm>
            <a:off x="4860032" y="3368030"/>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3" name="Rectangle 22"/>
          <p:cNvSpPr/>
          <p:nvPr/>
        </p:nvSpPr>
        <p:spPr>
          <a:xfrm>
            <a:off x="4644008" y="3697590"/>
            <a:ext cx="216024" cy="2160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9" name="Rectangle 28"/>
          <p:cNvSpPr/>
          <p:nvPr/>
        </p:nvSpPr>
        <p:spPr>
          <a:xfrm>
            <a:off x="4860032" y="3697590"/>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0" name="Rectangle 29"/>
          <p:cNvSpPr/>
          <p:nvPr/>
        </p:nvSpPr>
        <p:spPr>
          <a:xfrm>
            <a:off x="5076056" y="3697590"/>
            <a:ext cx="216024" cy="216024"/>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1" name="Rectangle 30"/>
          <p:cNvSpPr/>
          <p:nvPr/>
        </p:nvSpPr>
        <p:spPr>
          <a:xfrm>
            <a:off x="4644008" y="2158701"/>
            <a:ext cx="216024" cy="14754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2" name="Rectangle 31"/>
          <p:cNvSpPr/>
          <p:nvPr/>
        </p:nvSpPr>
        <p:spPr>
          <a:xfrm>
            <a:off x="5076056" y="2158701"/>
            <a:ext cx="216024" cy="147547"/>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3" name="Rectangle 32"/>
          <p:cNvSpPr/>
          <p:nvPr/>
        </p:nvSpPr>
        <p:spPr>
          <a:xfrm>
            <a:off x="4644008" y="2314198"/>
            <a:ext cx="216024" cy="14754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7" name="Rectangle 26"/>
          <p:cNvSpPr/>
          <p:nvPr/>
        </p:nvSpPr>
        <p:spPr>
          <a:xfrm>
            <a:off x="4644008" y="3041898"/>
            <a:ext cx="216024" cy="21602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8" name="Rectangle 27"/>
          <p:cNvSpPr/>
          <p:nvPr/>
        </p:nvSpPr>
        <p:spPr>
          <a:xfrm>
            <a:off x="4860032" y="3041898"/>
            <a:ext cx="216024" cy="21602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5" name="Rectangle 34"/>
          <p:cNvSpPr/>
          <p:nvPr/>
        </p:nvSpPr>
        <p:spPr>
          <a:xfrm>
            <a:off x="5076056" y="3041898"/>
            <a:ext cx="216024" cy="216024"/>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6" name="Rectangle 35"/>
          <p:cNvSpPr/>
          <p:nvPr/>
        </p:nvSpPr>
        <p:spPr>
          <a:xfrm>
            <a:off x="4427984" y="3041898"/>
            <a:ext cx="216024" cy="21602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7" name="Rectangle 36"/>
          <p:cNvSpPr/>
          <p:nvPr/>
        </p:nvSpPr>
        <p:spPr>
          <a:xfrm>
            <a:off x="4644008" y="2469262"/>
            <a:ext cx="216024" cy="14754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pic>
        <p:nvPicPr>
          <p:cNvPr id="3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20" y="1237506"/>
            <a:ext cx="3209156" cy="17288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3077902"/>
            <a:ext cx="3246644" cy="16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62244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texte 8"/>
          <p:cNvSpPr>
            <a:spLocks noGrp="1"/>
          </p:cNvSpPr>
          <p:nvPr>
            <p:ph type="body" sz="quarter" idx="13"/>
          </p:nvPr>
        </p:nvSpPr>
        <p:spPr>
          <a:xfrm>
            <a:off x="333922" y="1180982"/>
            <a:ext cx="8424614" cy="242951"/>
          </a:xfrm>
        </p:spPr>
        <p:txBody>
          <a:bodyPr/>
          <a:lstStyle/>
          <a:p>
            <a:r>
              <a:rPr lang="fr-FR" dirty="0"/>
              <a:t>Les grands principes</a:t>
            </a:r>
          </a:p>
        </p:txBody>
      </p:sp>
      <p:sp>
        <p:nvSpPr>
          <p:cNvPr id="8" name="Titre 7"/>
          <p:cNvSpPr>
            <a:spLocks noGrp="1"/>
          </p:cNvSpPr>
          <p:nvPr>
            <p:ph type="title"/>
          </p:nvPr>
        </p:nvSpPr>
        <p:spPr/>
        <p:txBody>
          <a:bodyPr/>
          <a:lstStyle/>
          <a:p>
            <a:r>
              <a:rPr lang="fr-FR" dirty="0"/>
              <a:t>Privilégier les espaces naturels (et agricoles)</a:t>
            </a:r>
          </a:p>
        </p:txBody>
      </p:sp>
      <p:sp>
        <p:nvSpPr>
          <p:cNvPr id="10" name="Espace réservé du texte 9"/>
          <p:cNvSpPr>
            <a:spLocks noGrp="1"/>
          </p:cNvSpPr>
          <p:nvPr>
            <p:ph type="body" sz="quarter" idx="14"/>
          </p:nvPr>
        </p:nvSpPr>
        <p:spPr>
          <a:xfrm>
            <a:off x="70385" y="1370154"/>
            <a:ext cx="4104134" cy="2638008"/>
          </a:xfrm>
        </p:spPr>
        <p:txBody>
          <a:bodyPr/>
          <a:lstStyle/>
          <a:p>
            <a:pPr marL="377825" indent="-285750">
              <a:buFont typeface="Arial" panose="020B0604020202020204" pitchFamily="34" charset="0"/>
              <a:buChar char="•"/>
            </a:pPr>
            <a:endParaRPr lang="fr-FR" sz="1200" dirty="0"/>
          </a:p>
          <a:p>
            <a:pPr marL="377825" indent="-285750">
              <a:spcAft>
                <a:spcPts val="300"/>
              </a:spcAft>
              <a:buFont typeface="Arial" panose="020B0604020202020204" pitchFamily="34" charset="0"/>
              <a:buChar char="•"/>
            </a:pPr>
            <a:r>
              <a:rPr lang="fr-FR" sz="1200" dirty="0"/>
              <a:t>S’appuyer sur des inventaires (et les réaliser)</a:t>
            </a:r>
          </a:p>
          <a:p>
            <a:pPr marL="817200" lvl="2" indent="-285750"/>
            <a:r>
              <a:rPr lang="fr-FR" sz="900" dirty="0"/>
              <a:t>Cartographier les zones humides, marais, cordons dunaires… en identifiant fonctions, services, continuités (trames)</a:t>
            </a:r>
          </a:p>
          <a:p>
            <a:pPr marL="817200" lvl="2" indent="-285750"/>
            <a:r>
              <a:rPr lang="fr-FR" sz="900" dirty="0"/>
              <a:t>Cartographier les zones d’expansion des crues (ZEC), les espaces de mobilité (fluviaux et côtiers)</a:t>
            </a:r>
          </a:p>
          <a:p>
            <a:pPr marL="817200" lvl="2" indent="-285750"/>
            <a:r>
              <a:rPr lang="fr-FR" sz="900" dirty="0"/>
              <a:t>Identifier le patrimoine naturel (paysages …)</a:t>
            </a:r>
          </a:p>
          <a:p>
            <a:pPr marL="377825" indent="-285750">
              <a:spcBef>
                <a:spcPts val="300"/>
              </a:spcBef>
              <a:spcAft>
                <a:spcPts val="300"/>
              </a:spcAft>
              <a:buFont typeface="Arial" panose="020B0604020202020204" pitchFamily="34" charset="0"/>
              <a:buChar char="•"/>
            </a:pPr>
            <a:r>
              <a:rPr lang="fr-FR" sz="1200" dirty="0"/>
              <a:t>Préserver ces espaces</a:t>
            </a:r>
          </a:p>
          <a:p>
            <a:pPr marL="817200" lvl="2" indent="-285750"/>
            <a:r>
              <a:rPr lang="fr-FR" sz="900" dirty="0"/>
              <a:t>Diviser par 2 la consommation d’espaces naturels et agris</a:t>
            </a:r>
          </a:p>
          <a:p>
            <a:pPr marL="817200" lvl="2" indent="-285750"/>
            <a:r>
              <a:rPr lang="fr-FR" sz="900" dirty="0"/>
              <a:t>Inscrire ces espaces dans les documents d’urbanisme</a:t>
            </a:r>
          </a:p>
          <a:p>
            <a:pPr marL="817200" lvl="2" indent="-285750"/>
            <a:r>
              <a:rPr lang="fr-FR" sz="900" dirty="0"/>
              <a:t>Mettre en place des modes de gestion adaptés (MAEC …)</a:t>
            </a:r>
          </a:p>
          <a:p>
            <a:pPr marL="817200" lvl="2" indent="-285750"/>
            <a:r>
              <a:rPr lang="fr-FR" sz="900" dirty="0"/>
              <a:t>Eviter, réduire voire compenser</a:t>
            </a:r>
          </a:p>
          <a:p>
            <a:pPr marL="997200" lvl="3" indent="-285750"/>
            <a:r>
              <a:rPr lang="fr-FR" sz="700" dirty="0"/>
              <a:t>Zones humides : 150% voire 200%</a:t>
            </a:r>
          </a:p>
          <a:p>
            <a:pPr marL="997200" lvl="3" indent="-285750"/>
            <a:r>
              <a:rPr lang="fr-FR" sz="700" dirty="0"/>
              <a:t>Estuaires : pas de compensation ailleurs</a:t>
            </a:r>
          </a:p>
          <a:p>
            <a:pPr marL="997200" lvl="3" indent="-285750"/>
            <a:r>
              <a:rPr lang="fr-FR" sz="700" dirty="0"/>
              <a:t>Prendre en compte les effets cumulés</a:t>
            </a:r>
          </a:p>
          <a:p>
            <a:pPr marL="817200" lvl="2" indent="-285750"/>
            <a:r>
              <a:rPr lang="fr-FR" sz="900" dirty="0"/>
              <a:t>Raisonner le recours aux ouvrages de protection</a:t>
            </a:r>
          </a:p>
          <a:p>
            <a:pPr marL="377825" indent="-285750">
              <a:spcBef>
                <a:spcPts val="300"/>
              </a:spcBef>
              <a:spcAft>
                <a:spcPts val="300"/>
              </a:spcAft>
              <a:buFont typeface="Arial" panose="020B0604020202020204" pitchFamily="34" charset="0"/>
              <a:buChar char="•"/>
            </a:pPr>
            <a:r>
              <a:rPr lang="fr-FR" sz="1200" dirty="0"/>
              <a:t>Restaurer</a:t>
            </a:r>
          </a:p>
          <a:p>
            <a:pPr marL="817200" lvl="2" indent="-285750"/>
            <a:r>
              <a:rPr lang="fr-FR" sz="900" dirty="0"/>
              <a:t>Prévoir les actions de restauration (zones basses, estuaires …)</a:t>
            </a:r>
          </a:p>
          <a:p>
            <a:pPr marL="817200" lvl="2" indent="-285750"/>
            <a:r>
              <a:rPr lang="fr-FR" sz="900" dirty="0"/>
              <a:t>Développer des stratégies foncières (acquisition, servitudes …)</a:t>
            </a:r>
          </a:p>
          <a:p>
            <a:pPr marL="817200" lvl="2" indent="-285750"/>
            <a:r>
              <a:rPr lang="fr-FR" sz="900" dirty="0"/>
              <a:t>Effacer les ouvrages et digues déclassés</a:t>
            </a:r>
          </a:p>
        </p:txBody>
      </p:sp>
      <p:sp>
        <p:nvSpPr>
          <p:cNvPr id="12" name="Rectangle 11"/>
          <p:cNvSpPr/>
          <p:nvPr/>
        </p:nvSpPr>
        <p:spPr>
          <a:xfrm>
            <a:off x="4226436" y="1203598"/>
            <a:ext cx="216024" cy="6099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DSF</a:t>
            </a:r>
          </a:p>
        </p:txBody>
      </p:sp>
      <p:sp>
        <p:nvSpPr>
          <p:cNvPr id="13" name="Rectangle 12"/>
          <p:cNvSpPr/>
          <p:nvPr/>
        </p:nvSpPr>
        <p:spPr>
          <a:xfrm>
            <a:off x="4442460" y="1203598"/>
            <a:ext cx="216024" cy="60990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SDAGE</a:t>
            </a:r>
          </a:p>
        </p:txBody>
      </p:sp>
      <p:sp>
        <p:nvSpPr>
          <p:cNvPr id="14" name="Rectangle 13"/>
          <p:cNvSpPr/>
          <p:nvPr/>
        </p:nvSpPr>
        <p:spPr>
          <a:xfrm>
            <a:off x="4658484" y="1203598"/>
            <a:ext cx="216024" cy="60990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PGRI</a:t>
            </a:r>
          </a:p>
        </p:txBody>
      </p:sp>
      <p:sp>
        <p:nvSpPr>
          <p:cNvPr id="15" name="Rectangle 14"/>
          <p:cNvSpPr/>
          <p:nvPr/>
        </p:nvSpPr>
        <p:spPr>
          <a:xfrm>
            <a:off x="4874508" y="1203598"/>
            <a:ext cx="216024" cy="609908"/>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r>
              <a:rPr lang="fr-FR" sz="800" dirty="0"/>
              <a:t>SRADETT</a:t>
            </a:r>
          </a:p>
        </p:txBody>
      </p:sp>
      <p:sp>
        <p:nvSpPr>
          <p:cNvPr id="21" name="Rectangle 20"/>
          <p:cNvSpPr/>
          <p:nvPr/>
        </p:nvSpPr>
        <p:spPr>
          <a:xfrm>
            <a:off x="4442460" y="3150277"/>
            <a:ext cx="216024" cy="14754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2" name="Rectangle 21"/>
          <p:cNvSpPr/>
          <p:nvPr/>
        </p:nvSpPr>
        <p:spPr>
          <a:xfrm>
            <a:off x="4658484" y="3150277"/>
            <a:ext cx="216024" cy="14754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3" name="Rectangle 22"/>
          <p:cNvSpPr/>
          <p:nvPr/>
        </p:nvSpPr>
        <p:spPr>
          <a:xfrm>
            <a:off x="4442460" y="2991352"/>
            <a:ext cx="216024" cy="14754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9" name="Rectangle 28"/>
          <p:cNvSpPr/>
          <p:nvPr/>
        </p:nvSpPr>
        <p:spPr>
          <a:xfrm>
            <a:off x="4658484" y="2991352"/>
            <a:ext cx="216024" cy="14754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0" name="Rectangle 29"/>
          <p:cNvSpPr/>
          <p:nvPr/>
        </p:nvSpPr>
        <p:spPr>
          <a:xfrm>
            <a:off x="4874508" y="2991352"/>
            <a:ext cx="216024" cy="147547"/>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1" name="Rectangle 30"/>
          <p:cNvSpPr/>
          <p:nvPr/>
        </p:nvSpPr>
        <p:spPr>
          <a:xfrm>
            <a:off x="4442460" y="1851670"/>
            <a:ext cx="216024" cy="57606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2" name="Rectangle 31"/>
          <p:cNvSpPr/>
          <p:nvPr/>
        </p:nvSpPr>
        <p:spPr>
          <a:xfrm>
            <a:off x="4874508" y="1851670"/>
            <a:ext cx="216024" cy="576064"/>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28" name="Rectangle 27"/>
          <p:cNvSpPr/>
          <p:nvPr/>
        </p:nvSpPr>
        <p:spPr>
          <a:xfrm>
            <a:off x="4658484" y="1851670"/>
            <a:ext cx="216024" cy="57606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6" name="Rectangle 35"/>
          <p:cNvSpPr/>
          <p:nvPr/>
        </p:nvSpPr>
        <p:spPr>
          <a:xfrm>
            <a:off x="4644008" y="3420023"/>
            <a:ext cx="216024" cy="14754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7" name="Rectangle 36"/>
          <p:cNvSpPr/>
          <p:nvPr/>
        </p:nvSpPr>
        <p:spPr>
          <a:xfrm>
            <a:off x="4644008" y="3579279"/>
            <a:ext cx="216024" cy="14754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9" name="Rectangle 38"/>
          <p:cNvSpPr/>
          <p:nvPr/>
        </p:nvSpPr>
        <p:spPr>
          <a:xfrm>
            <a:off x="4226436" y="3738535"/>
            <a:ext cx="216024" cy="14754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1" name="Rectangle 40"/>
          <p:cNvSpPr/>
          <p:nvPr/>
        </p:nvSpPr>
        <p:spPr>
          <a:xfrm>
            <a:off x="4654292" y="3739299"/>
            <a:ext cx="216024" cy="14754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0" name="Rectangle 39"/>
          <p:cNvSpPr/>
          <p:nvPr/>
        </p:nvSpPr>
        <p:spPr>
          <a:xfrm>
            <a:off x="4445888" y="3739299"/>
            <a:ext cx="216024" cy="14754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2" name="Rectangle 41"/>
          <p:cNvSpPr/>
          <p:nvPr/>
        </p:nvSpPr>
        <p:spPr>
          <a:xfrm>
            <a:off x="4860032" y="3897130"/>
            <a:ext cx="216024" cy="14754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3" name="Rectangle 42"/>
          <p:cNvSpPr/>
          <p:nvPr/>
        </p:nvSpPr>
        <p:spPr>
          <a:xfrm>
            <a:off x="4651628" y="3897130"/>
            <a:ext cx="216024" cy="14754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4" name="Rectangle 43"/>
          <p:cNvSpPr/>
          <p:nvPr/>
        </p:nvSpPr>
        <p:spPr>
          <a:xfrm>
            <a:off x="4874508" y="2839591"/>
            <a:ext cx="216024" cy="147547"/>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5" name="Rectangle 44"/>
          <p:cNvSpPr/>
          <p:nvPr/>
        </p:nvSpPr>
        <p:spPr>
          <a:xfrm>
            <a:off x="4650864" y="4296411"/>
            <a:ext cx="216024" cy="14754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6" name="Rectangle 45"/>
          <p:cNvSpPr/>
          <p:nvPr/>
        </p:nvSpPr>
        <p:spPr>
          <a:xfrm>
            <a:off x="4644008" y="4296411"/>
            <a:ext cx="216024" cy="14754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7" name="Rectangle 46"/>
          <p:cNvSpPr/>
          <p:nvPr/>
        </p:nvSpPr>
        <p:spPr>
          <a:xfrm>
            <a:off x="4650864" y="4448811"/>
            <a:ext cx="216024" cy="14754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8" name="Rectangle 47"/>
          <p:cNvSpPr/>
          <p:nvPr/>
        </p:nvSpPr>
        <p:spPr>
          <a:xfrm>
            <a:off x="4442460" y="4448811"/>
            <a:ext cx="216024" cy="14754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49" name="Rectangle 48"/>
          <p:cNvSpPr/>
          <p:nvPr/>
        </p:nvSpPr>
        <p:spPr>
          <a:xfrm>
            <a:off x="4852412" y="4601211"/>
            <a:ext cx="216024" cy="147547"/>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50" name="Rectangle 49"/>
          <p:cNvSpPr/>
          <p:nvPr/>
        </p:nvSpPr>
        <p:spPr>
          <a:xfrm>
            <a:off x="4442460" y="4601211"/>
            <a:ext cx="216024" cy="147547"/>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51" name="Rectangle 50"/>
          <p:cNvSpPr/>
          <p:nvPr/>
        </p:nvSpPr>
        <p:spPr>
          <a:xfrm>
            <a:off x="4427984" y="3898555"/>
            <a:ext cx="216024" cy="14754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52" name="Rectangle 51"/>
          <p:cNvSpPr/>
          <p:nvPr/>
        </p:nvSpPr>
        <p:spPr>
          <a:xfrm>
            <a:off x="4211960" y="1848263"/>
            <a:ext cx="216024" cy="28381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53" name="Rectangle 52"/>
          <p:cNvSpPr/>
          <p:nvPr/>
        </p:nvSpPr>
        <p:spPr>
          <a:xfrm>
            <a:off x="4874508" y="4296411"/>
            <a:ext cx="216024" cy="147547"/>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54" name="Rectangle 53"/>
          <p:cNvSpPr/>
          <p:nvPr/>
        </p:nvSpPr>
        <p:spPr>
          <a:xfrm>
            <a:off x="4874508" y="4448811"/>
            <a:ext cx="216024" cy="147547"/>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55" name="Rectangle 54"/>
          <p:cNvSpPr/>
          <p:nvPr/>
        </p:nvSpPr>
        <p:spPr>
          <a:xfrm>
            <a:off x="4874508" y="2435354"/>
            <a:ext cx="216024" cy="147547"/>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3" name="ZoneTexte 2"/>
          <p:cNvSpPr txBox="1"/>
          <p:nvPr/>
        </p:nvSpPr>
        <p:spPr>
          <a:xfrm>
            <a:off x="5796136" y="1419622"/>
            <a:ext cx="2903359" cy="923330"/>
          </a:xfrm>
          <a:prstGeom prst="rect">
            <a:avLst/>
          </a:prstGeom>
          <a:noFill/>
        </p:spPr>
        <p:txBody>
          <a:bodyPr wrap="none" rtlCol="0">
            <a:spAutoFit/>
          </a:bodyPr>
          <a:lstStyle/>
          <a:p>
            <a:r>
              <a:rPr lang="fr-FR" dirty="0"/>
              <a:t>Utile (régulation, aménité)</a:t>
            </a:r>
          </a:p>
          <a:p>
            <a:r>
              <a:rPr lang="fr-FR" dirty="0"/>
              <a:t>Nécessaire (biodiversité)</a:t>
            </a:r>
          </a:p>
          <a:p>
            <a:r>
              <a:rPr lang="fr-FR" dirty="0"/>
              <a:t>Rentable (fonctionnement)</a:t>
            </a:r>
          </a:p>
        </p:txBody>
      </p:sp>
      <p:sp>
        <p:nvSpPr>
          <p:cNvPr id="61" name="Rectangle 60"/>
          <p:cNvSpPr/>
          <p:nvPr/>
        </p:nvSpPr>
        <p:spPr>
          <a:xfrm>
            <a:off x="4226436" y="4296411"/>
            <a:ext cx="216024" cy="14754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sp>
        <p:nvSpPr>
          <p:cNvPr id="62" name="Rectangle 61"/>
          <p:cNvSpPr/>
          <p:nvPr/>
        </p:nvSpPr>
        <p:spPr>
          <a:xfrm>
            <a:off x="4226436" y="4599683"/>
            <a:ext cx="216024" cy="14754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0" tIns="0" rIns="0" bIns="0" rtlCol="0" anchor="ctr"/>
          <a:lstStyle/>
          <a:p>
            <a:pPr algn="ctr"/>
            <a:r>
              <a:rPr lang="fr-FR" sz="1050" dirty="0"/>
              <a:t>x</a:t>
            </a:r>
          </a:p>
        </p:txBody>
      </p:sp>
      <p:pic>
        <p:nvPicPr>
          <p:cNvPr id="63" name="Picture 2">
            <a:extLst>
              <a:ext uri="{FF2B5EF4-FFF2-40B4-BE49-F238E27FC236}">
                <a16:creationId xmlns:a16="http://schemas.microsoft.com/office/drawing/2014/main" id="{65657C1C-128A-43D2-81A4-23E5B43F80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2449" y="2492405"/>
            <a:ext cx="4013076" cy="22332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6510556"/>
      </p:ext>
    </p:extLst>
  </p:cSld>
  <p:clrMapOvr>
    <a:masterClrMapping/>
  </p:clrMapOvr>
</p:sld>
</file>

<file path=ppt/theme/theme1.xml><?xml version="1.0" encoding="utf-8"?>
<a:theme xmlns:a="http://schemas.openxmlformats.org/drawingml/2006/main" name="template_operateurs">
  <a:themeElements>
    <a:clrScheme name="GOUVERNEMENT PPT">
      <a:dk1>
        <a:srgbClr val="000000"/>
      </a:dk1>
      <a:lt1>
        <a:srgbClr val="FFFFFF"/>
      </a:lt1>
      <a:dk2>
        <a:srgbClr val="000091"/>
      </a:dk2>
      <a:lt2>
        <a:srgbClr val="E1000F"/>
      </a:lt2>
      <a:accent1>
        <a:srgbClr val="005841"/>
      </a:accent1>
      <a:accent2>
        <a:srgbClr val="21215A"/>
      </a:accent2>
      <a:accent3>
        <a:srgbClr val="FFD500"/>
      </a:accent3>
      <a:accent4>
        <a:srgbClr val="EA5433"/>
      </a:accent4>
      <a:accent5>
        <a:srgbClr val="8C2237"/>
      </a:accent5>
      <a:accent6>
        <a:srgbClr val="49311F"/>
      </a:accent6>
      <a:hlink>
        <a:srgbClr val="000000"/>
      </a:hlink>
      <a:folHlink>
        <a:srgbClr val="000000"/>
      </a:folHlink>
    </a:clrScheme>
    <a:fontScheme name="Personnalisé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ésentation25" id="{CCAA3B1F-37AD-D142-9B00-F2952BC71F32}" vid="{8780E14E-37A2-0148-9F40-6587BA01BE65}"/>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207d4d3-de8e-43b8-b12a-2f8fb1399f18" xsi:nil="true"/>
    <_Flow_SignoffStatus xmlns="21dfb770-7c67-4b40-8904-877fe5cd1fa3" xsi:nil="true"/>
    <lcf76f155ced4ddcb4097134ff3c332f xmlns="21dfb770-7c67-4b40-8904-877fe5cd1fa3">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ACA1EB04401614094C9CC9156A157B4" ma:contentTypeVersion="11" ma:contentTypeDescription="Crée un document." ma:contentTypeScope="" ma:versionID="6df3f18efc703dca8280724e6c118c41">
  <xsd:schema xmlns:xsd="http://www.w3.org/2001/XMLSchema" xmlns:xs="http://www.w3.org/2001/XMLSchema" xmlns:p="http://schemas.microsoft.com/office/2006/metadata/properties" xmlns:ns2="21dfb770-7c67-4b40-8904-877fe5cd1fa3" xmlns:ns3="c207d4d3-de8e-43b8-b12a-2f8fb1399f18" targetNamespace="http://schemas.microsoft.com/office/2006/metadata/properties" ma:root="true" ma:fieldsID="b995cf3fd361d3bf851b4ba50f343d45" ns2:_="" ns3:_="">
    <xsd:import namespace="21dfb770-7c67-4b40-8904-877fe5cd1fa3"/>
    <xsd:import namespace="c207d4d3-de8e-43b8-b12a-2f8fb1399f1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1dfb770-7c67-4b40-8904-877fe5cd1f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2498e138-10ad-4e45-a616-48606944e53a"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207d4d3-de8e-43b8-b12a-2f8fb1399f18" elementFormDefault="qualified">
    <xsd:import namespace="http://schemas.microsoft.com/office/2006/documentManagement/types"/>
    <xsd:import namespace="http://schemas.microsoft.com/office/infopath/2007/PartnerControls"/>
    <xsd:element name="SharedWithUsers" ma:index="1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Partagé avec détails" ma:internalName="SharedWithDetails" ma:readOnly="true">
      <xsd:simpleType>
        <xsd:restriction base="dms:Note">
          <xsd:maxLength value="255"/>
        </xsd:restriction>
      </xsd:simpleType>
    </xsd:element>
    <xsd:element name="TaxCatchAll" ma:index="14" nillable="true" ma:displayName="Taxonomy Catch All Column" ma:hidden="true" ma:list="{fe05973e-8ba1-43e3-9e3b-53ab4d82290f}" ma:internalName="TaxCatchAll" ma:showField="CatchAllData" ma:web="c207d4d3-de8e-43b8-b12a-2f8fb1399f1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6EFF09A-978D-4B9B-B383-DF44C96B363C}">
  <ds:schemaRefs>
    <ds:schemaRef ds:uri="http://schemas.microsoft.com/office/2006/metadata/properties"/>
    <ds:schemaRef ds:uri="http://schemas.microsoft.com/office/infopath/2007/PartnerControls"/>
    <ds:schemaRef ds:uri="c207d4d3-de8e-43b8-b12a-2f8fb1399f18"/>
    <ds:schemaRef ds:uri="21dfb770-7c67-4b40-8904-877fe5cd1fa3"/>
  </ds:schemaRefs>
</ds:datastoreItem>
</file>

<file path=customXml/itemProps2.xml><?xml version="1.0" encoding="utf-8"?>
<ds:datastoreItem xmlns:ds="http://schemas.openxmlformats.org/officeDocument/2006/customXml" ds:itemID="{B7A00D70-E0D4-41C5-AF77-8906FBFE56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1dfb770-7c67-4b40-8904-877fe5cd1fa3"/>
    <ds:schemaRef ds:uri="c207d4d3-de8e-43b8-b12a-2f8fb1399f1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A3243D2-02D9-4EFF-A4E8-A4024561DE7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template_operateurs</Template>
  <TotalTime>6752</TotalTime>
  <Words>3461</Words>
  <Application>Microsoft Office PowerPoint</Application>
  <PresentationFormat>Affichage à l'écran (16:9)</PresentationFormat>
  <Paragraphs>537</Paragraphs>
  <Slides>20</Slides>
  <Notes>18</Notes>
  <HiddenSlides>6</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20</vt:i4>
      </vt:variant>
    </vt:vector>
  </HeadingPairs>
  <TitlesOfParts>
    <vt:vector size="28" baseType="lpstr">
      <vt:lpstr>Arial</vt:lpstr>
      <vt:lpstr>Arial</vt:lpstr>
      <vt:lpstr>Calibri</vt:lpstr>
      <vt:lpstr>DIN-Light</vt:lpstr>
      <vt:lpstr>Marianne</vt:lpstr>
      <vt:lpstr>Roboto</vt:lpstr>
      <vt:lpstr>Wingdings</vt:lpstr>
      <vt:lpstr>template_operateurs</vt:lpstr>
      <vt:lpstr>Présentation PowerPoint</vt:lpstr>
      <vt:lpstr>Les documents de planification</vt:lpstr>
      <vt:lpstr>Des objectifs, des dispositions, des programmes d’action</vt:lpstr>
      <vt:lpstr>Des périmètres géographiques communs</vt:lpstr>
      <vt:lpstr>Rapports de compatibilité</vt:lpstr>
      <vt:lpstr>Les grands principes</vt:lpstr>
      <vt:lpstr>Planifier sur le long terme</vt:lpstr>
      <vt:lpstr>Veiller à l’adéquation développement / ressources</vt:lpstr>
      <vt:lpstr>Privilégier les espaces naturels (et agricoles)</vt:lpstr>
      <vt:lpstr>Réduire la vulnérabilité</vt:lpstr>
      <vt:lpstr>Développer les connaissances, sensibiliser</vt:lpstr>
      <vt:lpstr>Le SDAGE Seine Normandie 2022-2027</vt:lpstr>
      <vt:lpstr>Le SDAGE Seine Normandie 2022-2027</vt:lpstr>
      <vt:lpstr>Présentation PowerPoint</vt:lpstr>
      <vt:lpstr> </vt:lpstr>
      <vt:lpstr> </vt:lpstr>
      <vt:lpstr> </vt:lpstr>
      <vt:lpstr>Présentation PowerPoint</vt:lpstr>
      <vt:lpstr>Les ouvrages à la mer en Normandie</vt:lpstr>
      <vt:lpstr>Interventions</vt:lpstr>
    </vt:vector>
  </TitlesOfParts>
  <Manager>Client</Manager>
  <Company>AESN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subject>Client</dc:subject>
  <dc:creator>THOMASSIN NATHALIE</dc:creator>
  <cp:lastModifiedBy>JACONO DELPHINE</cp:lastModifiedBy>
  <cp:revision>159</cp:revision>
  <cp:lastPrinted>2021-09-13T10:18:17Z</cp:lastPrinted>
  <dcterms:created xsi:type="dcterms:W3CDTF">2020-08-27T11:52:31Z</dcterms:created>
  <dcterms:modified xsi:type="dcterms:W3CDTF">2023-10-02T16:57:49Z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0x010100DACA1EB04401614094C9CC9156A157B4</vt:lpwstr>
  </property>
</Properties>
</file>